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avi" ContentType="video/avi"/>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316" r:id="rId3"/>
    <p:sldId id="374" r:id="rId4"/>
    <p:sldId id="378" r:id="rId5"/>
    <p:sldId id="386" r:id="rId6"/>
    <p:sldId id="391" r:id="rId7"/>
    <p:sldId id="392" r:id="rId8"/>
    <p:sldId id="393" r:id="rId9"/>
    <p:sldId id="394" r:id="rId10"/>
    <p:sldId id="390" r:id="rId11"/>
    <p:sldId id="387" r:id="rId12"/>
    <p:sldId id="388" r:id="rId13"/>
    <p:sldId id="3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4624" autoAdjust="0"/>
  </p:normalViewPr>
  <p:slideViewPr>
    <p:cSldViewPr>
      <p:cViewPr>
        <p:scale>
          <a:sx n="60" d="100"/>
          <a:sy n="60" d="100"/>
        </p:scale>
        <p:origin x="-1794" y="-462"/>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05/08/2014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11</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3.xml"/><Relationship Id="rId7"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11.xml"/><Relationship Id="rId5" Type="http://schemas.openxmlformats.org/officeDocument/2006/relationships/slide" Target="../slides/slide10.xml"/><Relationship Id="rId4" Type="http://schemas.openxmlformats.org/officeDocument/2006/relationships/slide" Target="../slides/slide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05/08/2014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 action="ppaction://noaction"/>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2" action="ppaction://hlinksldjump"/>
          </p:cNvPr>
          <p:cNvSpPr/>
          <p:nvPr userDrawn="1"/>
        </p:nvSpPr>
        <p:spPr>
          <a:xfrm>
            <a:off x="752015"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userDrawn="1"/>
        </p:nvSpPr>
        <p:spPr>
          <a:xfrm>
            <a:off x="1400086" y="6569968"/>
            <a:ext cx="64451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userDrawn="1"/>
        </p:nvSpPr>
        <p:spPr>
          <a:xfrm>
            <a:off x="2041037"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userDrawn="1"/>
        </p:nvSpPr>
        <p:spPr>
          <a:xfrm>
            <a:off x="2433476"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5" action="ppaction://hlinksldjump"/>
          </p:cNvPr>
          <p:cNvSpPr/>
          <p:nvPr userDrawn="1"/>
        </p:nvSpPr>
        <p:spPr>
          <a:xfrm>
            <a:off x="2825915" y="6569968"/>
            <a:ext cx="396000" cy="288032"/>
          </a:xfrm>
          <a:prstGeom prst="round2Same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6" action="ppaction://hlinksldjump"/>
          </p:cNvPr>
          <p:cNvSpPr/>
          <p:nvPr userDrawn="1"/>
        </p:nvSpPr>
        <p:spPr>
          <a:xfrm>
            <a:off x="321835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7" action="ppaction://hlinksldjump"/>
          </p:cNvPr>
          <p:cNvSpPr/>
          <p:nvPr userDrawn="1"/>
        </p:nvSpPr>
        <p:spPr>
          <a:xfrm>
            <a:off x="3610793"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7" action="ppaction://hlinksldjump"/>
          </p:cNvPr>
          <p:cNvSpPr/>
          <p:nvPr userDrawn="1"/>
        </p:nvSpPr>
        <p:spPr>
          <a:xfrm>
            <a:off x="4003232"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05/08/2014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3.xml"/><Relationship Id="rId3" Type="http://schemas.microsoft.com/office/2007/relationships/media" Target="../media/media2.avi"/><Relationship Id="rId7"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video" Target="../media/media3.avi"/><Relationship Id="rId11" Type="http://schemas.openxmlformats.org/officeDocument/2006/relationships/image" Target="../media/image4.png"/><Relationship Id="rId5" Type="http://schemas.microsoft.com/office/2007/relationships/media" Target="../media/media3.avi"/><Relationship Id="rId10" Type="http://schemas.openxmlformats.org/officeDocument/2006/relationships/image" Target="../media/image3.png"/><Relationship Id="rId4" Type="http://schemas.openxmlformats.org/officeDocument/2006/relationships/video" Target="../media/media2.avi"/><Relationship Id="rId9"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4.xml"/><Relationship Id="rId3" Type="http://schemas.microsoft.com/office/2007/relationships/media" Target="../media/media5.avi"/><Relationship Id="rId7" Type="http://schemas.openxmlformats.org/officeDocument/2006/relationships/slideLayout" Target="../slideLayouts/slideLayout2.xml"/><Relationship Id="rId2" Type="http://schemas.openxmlformats.org/officeDocument/2006/relationships/video" Target="../media/media4.avi"/><Relationship Id="rId1" Type="http://schemas.microsoft.com/office/2007/relationships/media" Target="../media/media4.avi"/><Relationship Id="rId6" Type="http://schemas.openxmlformats.org/officeDocument/2006/relationships/video" Target="../media/media6.avi"/><Relationship Id="rId11" Type="http://schemas.openxmlformats.org/officeDocument/2006/relationships/image" Target="../media/image7.png"/><Relationship Id="rId5" Type="http://schemas.microsoft.com/office/2007/relationships/media" Target="../media/media6.avi"/><Relationship Id="rId10" Type="http://schemas.openxmlformats.org/officeDocument/2006/relationships/image" Target="../media/image6.png"/><Relationship Id="rId4" Type="http://schemas.openxmlformats.org/officeDocument/2006/relationships/video" Target="../media/media5.avi"/><Relationship Id="rId9" Type="http://schemas.openxmlformats.org/officeDocument/2006/relationships/image" Target="../media/image5.jpe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media" Target="../media/media8.avi"/><Relationship Id="rId7" Type="http://schemas.openxmlformats.org/officeDocument/2006/relationships/image" Target="../media/image8.png"/><Relationship Id="rId2" Type="http://schemas.openxmlformats.org/officeDocument/2006/relationships/video" Target="../media/media7.avi"/><Relationship Id="rId1" Type="http://schemas.microsoft.com/office/2007/relationships/media" Target="../media/media7.avi"/><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video" Target="../media/media8.avi"/></Relationships>
</file>

<file path=ppt/slides/_rels/slide9.xml.rels><?xml version="1.0" encoding="UTF-8" standalone="yes"?>
<Relationships xmlns="http://schemas.openxmlformats.org/package/2006/relationships"><Relationship Id="rId8" Type="http://schemas.openxmlformats.org/officeDocument/2006/relationships/video" Target="../media/media12.avi"/><Relationship Id="rId13" Type="http://schemas.openxmlformats.org/officeDocument/2006/relationships/image" Target="../media/image12.png"/><Relationship Id="rId3" Type="http://schemas.microsoft.com/office/2007/relationships/media" Target="../media/media10.avi"/><Relationship Id="rId7" Type="http://schemas.microsoft.com/office/2007/relationships/media" Target="../media/media12.avi"/><Relationship Id="rId12" Type="http://schemas.openxmlformats.org/officeDocument/2006/relationships/image" Target="../media/image11.png"/><Relationship Id="rId2" Type="http://schemas.openxmlformats.org/officeDocument/2006/relationships/video" Target="../media/media9.avi"/><Relationship Id="rId1" Type="http://schemas.microsoft.com/office/2007/relationships/media" Target="../media/media9.avi"/><Relationship Id="rId6" Type="http://schemas.openxmlformats.org/officeDocument/2006/relationships/video" Target="../media/media11.avi"/><Relationship Id="rId11" Type="http://schemas.openxmlformats.org/officeDocument/2006/relationships/image" Target="../media/image10.png"/><Relationship Id="rId5" Type="http://schemas.microsoft.com/office/2007/relationships/media" Target="../media/media11.avi"/><Relationship Id="rId10" Type="http://schemas.openxmlformats.org/officeDocument/2006/relationships/notesSlide" Target="../notesSlides/notesSlide6.xml"/><Relationship Id="rId4" Type="http://schemas.openxmlformats.org/officeDocument/2006/relationships/video" Target="../media/media10.avi"/><Relationship Id="rId9" Type="http://schemas.openxmlformats.org/officeDocument/2006/relationships/slideLayout" Target="../slideLayouts/slideLayout2.xml"/><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16</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16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2D Animation Production </a:t>
            </a:r>
            <a:endParaRPr lang="en-GB" sz="3600" dirty="0">
              <a:latin typeface="Calibri" pitchFamily="34" charset="0"/>
              <a:cs typeface="Calibri" pitchFamily="34" charset="0"/>
            </a:endParaRPr>
          </a:p>
          <a:p>
            <a:r>
              <a:rPr lang="en-GB" sz="3600" b="1" dirty="0" smtClean="0">
                <a:latin typeface="Calibri" pitchFamily="34" charset="0"/>
                <a:cs typeface="Calibri" pitchFamily="34" charset="0"/>
              </a:rPr>
              <a:t>J/502/5663 </a:t>
            </a:r>
            <a:endParaRPr lang="en-GB" sz="4000" dirty="0">
              <a:latin typeface="Calibri" pitchFamily="34" charset="0"/>
              <a:cs typeface="Calibri" pitchFamily="34" charset="0"/>
            </a:endParaRPr>
          </a:p>
        </p:txBody>
      </p:sp>
      <p:sp>
        <p:nvSpPr>
          <p:cNvPr id="4" name="TextBox 3"/>
          <p:cNvSpPr txBox="1"/>
          <p:nvPr/>
        </p:nvSpPr>
        <p:spPr>
          <a:xfrm>
            <a:off x="1831911" y="3573016"/>
            <a:ext cx="7125156" cy="1446550"/>
          </a:xfrm>
          <a:prstGeom prst="rect">
            <a:avLst/>
          </a:prstGeom>
          <a:noFill/>
        </p:spPr>
        <p:txBody>
          <a:bodyPr wrap="none" rtlCol="0">
            <a:spAutoFit/>
          </a:bodyPr>
          <a:lstStyle/>
          <a:p>
            <a:pPr algn="r"/>
            <a:r>
              <a:rPr lang="en-GB" sz="4400" b="1" dirty="0" smtClean="0">
                <a:latin typeface="Calibri" pitchFamily="34" charset="0"/>
                <a:cs typeface="Calibri" pitchFamily="34" charset="0"/>
              </a:rPr>
              <a:t>LO3</a:t>
            </a:r>
            <a:r>
              <a:rPr lang="en-GB" sz="4400" dirty="0" smtClean="0">
                <a:latin typeface="Calibri" pitchFamily="34" charset="0"/>
                <a:cs typeface="Calibri" pitchFamily="34" charset="0"/>
              </a:rPr>
              <a:t> </a:t>
            </a:r>
            <a:r>
              <a:rPr lang="en-GB" sz="4400" dirty="0">
                <a:latin typeface="Calibri" pitchFamily="34" charset="0"/>
                <a:cs typeface="Calibri" pitchFamily="34" charset="0"/>
              </a:rPr>
              <a:t>- Be able to produce a 2D </a:t>
            </a:r>
            <a:r>
              <a:rPr lang="en-GB" sz="4400" dirty="0" smtClean="0">
                <a:latin typeface="Calibri" pitchFamily="34" charset="0"/>
                <a:cs typeface="Calibri" pitchFamily="34" charset="0"/>
              </a:rPr>
              <a:t/>
            </a:r>
            <a:br>
              <a:rPr lang="en-GB" sz="4400" dirty="0" smtClean="0">
                <a:latin typeface="Calibri" pitchFamily="34" charset="0"/>
                <a:cs typeface="Calibri" pitchFamily="34" charset="0"/>
              </a:rPr>
            </a:br>
            <a:r>
              <a:rPr lang="en-GB" sz="4400" dirty="0" smtClean="0">
                <a:latin typeface="Calibri" pitchFamily="34" charset="0"/>
                <a:cs typeface="Calibri" pitchFamily="34" charset="0"/>
              </a:rPr>
              <a:t>animation </a:t>
            </a:r>
            <a:r>
              <a:rPr lang="en-GB" sz="4400" dirty="0">
                <a:latin typeface="Calibri" pitchFamily="34" charset="0"/>
                <a:cs typeface="Calibri" pitchFamily="34" charset="0"/>
              </a:rPr>
              <a:t>with soundtrack</a:t>
            </a:r>
            <a:endParaRPr lang="en-GB" sz="4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764704"/>
            <a:ext cx="8858312" cy="4104456"/>
          </a:xfrm>
        </p:spPr>
        <p:txBody>
          <a:bodyPr>
            <a:noAutofit/>
          </a:bodyPr>
          <a:lstStyle/>
          <a:p>
            <a:pPr marL="255588" indent="-255588"/>
            <a:r>
              <a:rPr lang="en-GB" sz="1500" dirty="0" smtClean="0">
                <a:latin typeface="Calibri" pitchFamily="34" charset="0"/>
                <a:cs typeface="Calibri" pitchFamily="34" charset="0"/>
              </a:rPr>
              <a:t>For </a:t>
            </a:r>
            <a:r>
              <a:rPr lang="en-GB" sz="1500" b="1" dirty="0" smtClean="0">
                <a:latin typeface="Calibri" pitchFamily="34" charset="0"/>
                <a:cs typeface="Calibri" pitchFamily="34" charset="0"/>
              </a:rPr>
              <a:t>Merit</a:t>
            </a:r>
            <a:r>
              <a:rPr lang="en-GB" sz="1500" dirty="0" smtClean="0">
                <a:latin typeface="Calibri" pitchFamily="34" charset="0"/>
                <a:cs typeface="Calibri" pitchFamily="34" charset="0"/>
              </a:rPr>
              <a:t> </a:t>
            </a:r>
            <a:r>
              <a:rPr lang="en-GB" sz="1500" dirty="0">
                <a:latin typeface="Calibri" pitchFamily="34" charset="0"/>
                <a:cs typeface="Calibri" pitchFamily="34" charset="0"/>
              </a:rPr>
              <a:t>you need to </a:t>
            </a:r>
            <a:r>
              <a:rPr lang="en-GB" sz="1500" dirty="0" smtClean="0">
                <a:latin typeface="Calibri" pitchFamily="34" charset="0"/>
                <a:cs typeface="Calibri" pitchFamily="34" charset="0"/>
              </a:rPr>
              <a:t>show </a:t>
            </a:r>
            <a:r>
              <a:rPr lang="en-GB" sz="1500" dirty="0">
                <a:latin typeface="Calibri" pitchFamily="34" charset="0"/>
                <a:cs typeface="Calibri" pitchFamily="34" charset="0"/>
              </a:rPr>
              <a:t>that they have used advanced software functions to enhance </a:t>
            </a:r>
            <a:r>
              <a:rPr lang="en-GB" sz="1500" dirty="0" smtClean="0">
                <a:latin typeface="Calibri" pitchFamily="34" charset="0"/>
                <a:cs typeface="Calibri" pitchFamily="34" charset="0"/>
              </a:rPr>
              <a:t>your </a:t>
            </a:r>
            <a:r>
              <a:rPr lang="en-GB" sz="1500" dirty="0">
                <a:latin typeface="Calibri" pitchFamily="34" charset="0"/>
                <a:cs typeface="Calibri" pitchFamily="34" charset="0"/>
              </a:rPr>
              <a:t>animation such as </a:t>
            </a:r>
            <a:r>
              <a:rPr lang="en-GB" sz="1500" dirty="0" smtClean="0">
                <a:latin typeface="Calibri" pitchFamily="34" charset="0"/>
                <a:cs typeface="Calibri" pitchFamily="34" charset="0"/>
              </a:rPr>
              <a:t>Scripting</a:t>
            </a:r>
            <a:r>
              <a:rPr lang="en-GB" sz="1500" dirty="0">
                <a:latin typeface="Calibri" pitchFamily="34" charset="0"/>
                <a:cs typeface="Calibri" pitchFamily="34" charset="0"/>
              </a:rPr>
              <a:t>, </a:t>
            </a:r>
            <a:r>
              <a:rPr lang="en-GB" sz="1500" dirty="0" smtClean="0">
                <a:latin typeface="Calibri" pitchFamily="34" charset="0"/>
                <a:cs typeface="Calibri" pitchFamily="34" charset="0"/>
              </a:rPr>
              <a:t>Green </a:t>
            </a:r>
            <a:r>
              <a:rPr lang="en-GB" sz="1500" dirty="0">
                <a:latin typeface="Calibri" pitchFamily="34" charset="0"/>
                <a:cs typeface="Calibri" pitchFamily="34" charset="0"/>
              </a:rPr>
              <a:t>screen (chromo keying</a:t>
            </a:r>
            <a:r>
              <a:rPr lang="en-GB" sz="1500" dirty="0" smtClean="0">
                <a:latin typeface="Calibri" pitchFamily="34" charset="0"/>
                <a:cs typeface="Calibri" pitchFamily="34" charset="0"/>
              </a:rPr>
              <a:t>) and Rendering</a:t>
            </a:r>
            <a:r>
              <a:rPr lang="en-GB" sz="1500" dirty="0">
                <a:latin typeface="Calibri" pitchFamily="34" charset="0"/>
                <a:cs typeface="Calibri" pitchFamily="34" charset="0"/>
              </a:rPr>
              <a:t>. This may be an extension of P3 to include additional evidence, explanations and justifications </a:t>
            </a:r>
            <a:r>
              <a:rPr lang="en-GB" sz="1500" dirty="0" smtClean="0">
                <a:latin typeface="Calibri" pitchFamily="34" charset="0"/>
                <a:cs typeface="Calibri" pitchFamily="34" charset="0"/>
              </a:rPr>
              <a:t>with </a:t>
            </a:r>
            <a:r>
              <a:rPr lang="en-GB" sz="1500" dirty="0">
                <a:latin typeface="Calibri" pitchFamily="34" charset="0"/>
                <a:cs typeface="Calibri" pitchFamily="34" charset="0"/>
              </a:rPr>
              <a:t>screen captures will also support this evidencing. </a:t>
            </a:r>
            <a:endParaRPr lang="en-GB" sz="1500" dirty="0" smtClean="0">
              <a:latin typeface="Calibri" pitchFamily="34" charset="0"/>
              <a:cs typeface="Calibri" pitchFamily="34" charset="0"/>
            </a:endParaRPr>
          </a:p>
          <a:p>
            <a:pPr marL="255588" indent="-255588"/>
            <a:endParaRPr lang="en-GB" sz="1500" dirty="0">
              <a:latin typeface="Calibri" pitchFamily="34" charset="0"/>
              <a:cs typeface="Calibri" pitchFamily="34" charset="0"/>
            </a:endParaRPr>
          </a:p>
          <a:p>
            <a:pPr marL="255588" indent="-255588"/>
            <a:endParaRPr lang="en-GB" sz="1500" dirty="0" smtClean="0">
              <a:latin typeface="Calibri" pitchFamily="34" charset="0"/>
              <a:cs typeface="Calibri" pitchFamily="34" charset="0"/>
            </a:endParaRPr>
          </a:p>
          <a:p>
            <a:pPr marL="255588" indent="-255588"/>
            <a:endParaRPr lang="en-GB" sz="1500" dirty="0">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M3.1 </a:t>
            </a:r>
            <a:r>
              <a:rPr lang="en-GB" sz="1500" b="1" dirty="0" smtClean="0">
                <a:latin typeface="Calibri" pitchFamily="34" charset="0"/>
                <a:cs typeface="Calibri" pitchFamily="34" charset="0"/>
              </a:rPr>
              <a:t>- Task </a:t>
            </a:r>
            <a:r>
              <a:rPr lang="en-GB" sz="1500" b="1" dirty="0" smtClean="0">
                <a:latin typeface="Calibri" pitchFamily="34" charset="0"/>
                <a:cs typeface="Calibri" pitchFamily="34" charset="0"/>
              </a:rPr>
              <a:t>02 </a:t>
            </a:r>
            <a:r>
              <a:rPr lang="en-GB" sz="1500" dirty="0" smtClean="0">
                <a:latin typeface="Calibri" pitchFamily="34" charset="0"/>
                <a:cs typeface="Calibri" pitchFamily="34" charset="0"/>
              </a:rPr>
              <a:t>- </a:t>
            </a:r>
            <a:r>
              <a:rPr lang="en-GB" sz="1500" dirty="0">
                <a:solidFill>
                  <a:schemeClr val="dk1"/>
                </a:solidFill>
                <a:latin typeface="Calibri" pitchFamily="34" charset="0"/>
                <a:cs typeface="Calibri" pitchFamily="34" charset="0"/>
              </a:rPr>
              <a:t>Use advanced software functions to enhance 2D animation with a </a:t>
            </a:r>
            <a:r>
              <a:rPr lang="en-GB" sz="1500" dirty="0" smtClean="0">
                <a:solidFill>
                  <a:schemeClr val="dk1"/>
                </a:solidFill>
                <a:latin typeface="Calibri" pitchFamily="34" charset="0"/>
                <a:cs typeface="Calibri" pitchFamily="34" charset="0"/>
              </a:rPr>
              <a:t>soundtrack.</a:t>
            </a:r>
          </a:p>
          <a:p>
            <a:pPr marL="285750" indent="-285750"/>
            <a:r>
              <a:rPr lang="en-GB" sz="1500" dirty="0" smtClean="0">
                <a:solidFill>
                  <a:schemeClr val="dk1"/>
                </a:solidFill>
                <a:latin typeface="Calibri" pitchFamily="34" charset="0"/>
                <a:cs typeface="Calibri" pitchFamily="34" charset="0"/>
              </a:rPr>
              <a:t>Throughout the production process for a Pass you should have evidenced making the animation using a range of tools, extended with some justification for the basic merit with additional tools. </a:t>
            </a:r>
          </a:p>
          <a:p>
            <a:pPr marL="285750" indent="-285750"/>
            <a:r>
              <a:rPr lang="en-GB" sz="1500" dirty="0" smtClean="0">
                <a:latin typeface="Calibri" pitchFamily="34" charset="0"/>
                <a:cs typeface="Calibri" pitchFamily="34" charset="0"/>
              </a:rPr>
              <a:t>To </a:t>
            </a:r>
            <a:r>
              <a:rPr lang="en-GB" sz="1500" dirty="0">
                <a:latin typeface="Calibri" pitchFamily="34" charset="0"/>
                <a:cs typeface="Calibri" pitchFamily="34" charset="0"/>
              </a:rPr>
              <a:t>verify that the animation meets the needs of the </a:t>
            </a:r>
            <a:r>
              <a:rPr lang="en-GB" sz="1500" dirty="0" smtClean="0">
                <a:latin typeface="Calibri" pitchFamily="34" charset="0"/>
                <a:cs typeface="Calibri" pitchFamily="34" charset="0"/>
              </a:rPr>
              <a:t>client </a:t>
            </a:r>
            <a:r>
              <a:rPr lang="en-GB" sz="1500" dirty="0">
                <a:latin typeface="Calibri" pitchFamily="34" charset="0"/>
                <a:cs typeface="Calibri" pitchFamily="34" charset="0"/>
              </a:rPr>
              <a:t>and to convince them that this was the best </a:t>
            </a:r>
            <a:r>
              <a:rPr lang="en-GB" sz="1500" dirty="0" smtClean="0">
                <a:latin typeface="Calibri" pitchFamily="34" charset="0"/>
                <a:cs typeface="Calibri" pitchFamily="34" charset="0"/>
              </a:rPr>
              <a:t>process </a:t>
            </a:r>
            <a:r>
              <a:rPr lang="en-GB" sz="1500" dirty="0">
                <a:latin typeface="Calibri" pitchFamily="34" charset="0"/>
                <a:cs typeface="Calibri" pitchFamily="34" charset="0"/>
              </a:rPr>
              <a:t>used to create the animation, you need to explain the features you used with a justification on how the use of the advanced software functions has improved </a:t>
            </a:r>
            <a:r>
              <a:rPr lang="en-GB" sz="1500" dirty="0" smtClean="0">
                <a:latin typeface="Calibri" pitchFamily="34" charset="0"/>
                <a:cs typeface="Calibri" pitchFamily="34" charset="0"/>
              </a:rPr>
              <a:t>the </a:t>
            </a:r>
            <a:r>
              <a:rPr lang="en-GB" sz="1500" dirty="0">
                <a:latin typeface="Calibri" pitchFamily="34" charset="0"/>
                <a:cs typeface="Calibri" pitchFamily="34" charset="0"/>
              </a:rPr>
              <a:t>final animation. You </a:t>
            </a:r>
            <a:r>
              <a:rPr lang="en-GB" sz="1500" dirty="0" smtClean="0">
                <a:latin typeface="Calibri" pitchFamily="34" charset="0"/>
                <a:cs typeface="Calibri" pitchFamily="34" charset="0"/>
              </a:rPr>
              <a:t>must </a:t>
            </a:r>
            <a:r>
              <a:rPr lang="en-GB" sz="1500" dirty="0">
                <a:latin typeface="Calibri" pitchFamily="34" charset="0"/>
                <a:cs typeface="Calibri" pitchFamily="34" charset="0"/>
              </a:rPr>
              <a:t>clearly state why they have used the </a:t>
            </a:r>
            <a:r>
              <a:rPr lang="en-GB" sz="1500" dirty="0" smtClean="0">
                <a:latin typeface="Calibri" pitchFamily="34" charset="0"/>
                <a:cs typeface="Calibri" pitchFamily="34" charset="0"/>
              </a:rPr>
              <a:t>functions, </a:t>
            </a:r>
            <a:r>
              <a:rPr lang="en-GB" sz="1500" dirty="0">
                <a:latin typeface="Calibri" pitchFamily="34" charset="0"/>
                <a:cs typeface="Calibri" pitchFamily="34" charset="0"/>
              </a:rPr>
              <a:t>justifying choices and identifying how the final animation has been improved. </a:t>
            </a:r>
          </a:p>
          <a:p>
            <a:r>
              <a:rPr lang="en-GB" sz="1500" dirty="0" smtClean="0">
                <a:latin typeface="Calibri" pitchFamily="34" charset="0"/>
                <a:cs typeface="Calibri" pitchFamily="34" charset="0"/>
              </a:rPr>
              <a:t>For </a:t>
            </a:r>
            <a:r>
              <a:rPr lang="en-GB" sz="1500" dirty="0">
                <a:latin typeface="Calibri" pitchFamily="34" charset="0"/>
                <a:cs typeface="Calibri" pitchFamily="34" charset="0"/>
              </a:rPr>
              <a:t>this you will need to use the </a:t>
            </a:r>
            <a:r>
              <a:rPr lang="en-GB" sz="1500" dirty="0" smtClean="0">
                <a:latin typeface="Calibri" pitchFamily="34" charset="0"/>
                <a:cs typeface="Calibri" pitchFamily="34" charset="0"/>
              </a:rPr>
              <a:t>list below, </a:t>
            </a:r>
            <a:r>
              <a:rPr lang="en-GB" sz="1500" dirty="0">
                <a:latin typeface="Calibri" pitchFamily="34" charset="0"/>
                <a:cs typeface="Calibri" pitchFamily="34" charset="0"/>
              </a:rPr>
              <a:t>with </a:t>
            </a:r>
            <a:r>
              <a:rPr lang="en-GB" sz="1500" dirty="0" smtClean="0">
                <a:latin typeface="Calibri" pitchFamily="34" charset="0"/>
                <a:cs typeface="Calibri" pitchFamily="34" charset="0"/>
              </a:rPr>
              <a:t>at least one </a:t>
            </a:r>
            <a:r>
              <a:rPr lang="en-GB" sz="1500" dirty="0">
                <a:latin typeface="Calibri" pitchFamily="34" charset="0"/>
                <a:cs typeface="Calibri" pitchFamily="34" charset="0"/>
              </a:rPr>
              <a:t>screenshot piece of evidence, specifically </a:t>
            </a:r>
            <a:r>
              <a:rPr lang="en-GB" sz="1500" b="1" dirty="0">
                <a:latin typeface="Calibri" pitchFamily="34" charset="0"/>
                <a:cs typeface="Calibri" pitchFamily="34" charset="0"/>
              </a:rPr>
              <a:t>Scripting</a:t>
            </a:r>
            <a:r>
              <a:rPr lang="en-GB" sz="1500" dirty="0">
                <a:latin typeface="Calibri" pitchFamily="34" charset="0"/>
                <a:cs typeface="Calibri" pitchFamily="34" charset="0"/>
              </a:rPr>
              <a:t>, </a:t>
            </a:r>
            <a:r>
              <a:rPr lang="en-GB" sz="1500" b="1" dirty="0" smtClean="0">
                <a:latin typeface="Calibri" pitchFamily="34" charset="0"/>
                <a:cs typeface="Calibri" pitchFamily="34" charset="0"/>
              </a:rPr>
              <a:t>Rendering</a:t>
            </a:r>
            <a:r>
              <a:rPr lang="en-GB" sz="1500" dirty="0" smtClean="0">
                <a:latin typeface="Calibri" pitchFamily="34" charset="0"/>
                <a:cs typeface="Calibri" pitchFamily="34" charset="0"/>
              </a:rPr>
              <a:t>. </a:t>
            </a:r>
            <a:r>
              <a:rPr lang="en-GB" sz="1500" dirty="0">
                <a:latin typeface="Calibri" pitchFamily="34" charset="0"/>
                <a:cs typeface="Calibri" pitchFamily="34" charset="0"/>
              </a:rPr>
              <a:t>a</a:t>
            </a:r>
            <a:r>
              <a:rPr lang="en-GB" sz="1500" dirty="0" smtClean="0">
                <a:latin typeface="Calibri" pitchFamily="34" charset="0"/>
                <a:cs typeface="Calibri" pitchFamily="34" charset="0"/>
              </a:rPr>
              <a:t>nd </a:t>
            </a:r>
            <a:r>
              <a:rPr lang="en-GB" sz="1500" b="1" dirty="0" smtClean="0">
                <a:latin typeface="Calibri" pitchFamily="34" charset="0"/>
                <a:cs typeface="Calibri" pitchFamily="34" charset="0"/>
              </a:rPr>
              <a:t>Effects</a:t>
            </a:r>
            <a:r>
              <a:rPr lang="en-GB" sz="1500" dirty="0" smtClean="0">
                <a:latin typeface="Calibri" pitchFamily="34" charset="0"/>
                <a:cs typeface="Calibri" pitchFamily="34" charset="0"/>
              </a:rPr>
              <a:t>, </a:t>
            </a:r>
            <a:r>
              <a:rPr lang="en-GB" sz="1500" dirty="0">
                <a:latin typeface="Calibri" pitchFamily="34" charset="0"/>
                <a:cs typeface="Calibri" pitchFamily="34" charset="0"/>
              </a:rPr>
              <a:t>stating why you chose these tools.</a:t>
            </a:r>
          </a:p>
          <a:p>
            <a:pPr marL="0" indent="0">
              <a:buNone/>
            </a:pPr>
            <a:r>
              <a:rPr lang="en-GB" sz="1500" b="1" dirty="0" smtClean="0">
                <a:latin typeface="Calibri" pitchFamily="34" charset="0"/>
                <a:cs typeface="Calibri" pitchFamily="34" charset="0"/>
              </a:rPr>
              <a:t>D3.1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03 </a:t>
            </a:r>
            <a:r>
              <a:rPr lang="en-GB" sz="1500" b="1" dirty="0">
                <a:latin typeface="Calibri" pitchFamily="34" charset="0"/>
                <a:cs typeface="Calibri" pitchFamily="34" charset="0"/>
              </a:rPr>
              <a:t>- </a:t>
            </a:r>
            <a:r>
              <a:rPr lang="en-GB" sz="1500" dirty="0">
                <a:solidFill>
                  <a:schemeClr val="dk1"/>
                </a:solidFill>
                <a:latin typeface="Calibri" pitchFamily="34" charset="0"/>
                <a:cs typeface="Calibri" pitchFamily="34" charset="0"/>
              </a:rPr>
              <a:t>Justify how the use of advanced software functions has improved the final </a:t>
            </a:r>
            <a:r>
              <a:rPr lang="en-GB" sz="1500" dirty="0" smtClean="0">
                <a:solidFill>
                  <a:schemeClr val="dk1"/>
                </a:solidFill>
                <a:latin typeface="Calibri" pitchFamily="34" charset="0"/>
                <a:cs typeface="Calibri" pitchFamily="34" charset="0"/>
              </a:rPr>
              <a:t>animation.</a:t>
            </a:r>
            <a:endParaRPr lang="en-GB" sz="1500" dirty="0">
              <a:latin typeface="Calibri" pitchFamily="34" charset="0"/>
              <a:cs typeface="Calibri" pitchFamily="34" charset="0"/>
            </a:endParaRPr>
          </a:p>
          <a:p>
            <a:pPr marL="285750" indent="-285750"/>
            <a:endParaRPr lang="en-GB" sz="1500" dirty="0" smtClean="0">
              <a:solidFill>
                <a:schemeClr val="dk1"/>
              </a:solidFill>
              <a:latin typeface="Calibri" pitchFamily="34" charset="0"/>
              <a:cs typeface="Calibri" pitchFamily="34" charset="0"/>
            </a:endParaRPr>
          </a:p>
        </p:txBody>
      </p:sp>
      <p:sp>
        <p:nvSpPr>
          <p:cNvPr id="2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500" dirty="0" smtClean="0"/>
              <a:t>M</a:t>
            </a:r>
            <a:r>
              <a:rPr lang="en-GB" sz="2500" dirty="0" smtClean="0"/>
              <a:t>3.1</a:t>
            </a:r>
            <a:r>
              <a:rPr lang="en-GB" sz="2500" dirty="0" smtClean="0"/>
              <a:t> </a:t>
            </a:r>
            <a:r>
              <a:rPr lang="en-GB" sz="2500" dirty="0"/>
              <a:t>- Create a </a:t>
            </a:r>
            <a:r>
              <a:rPr lang="en-GB" sz="2500" dirty="0">
                <a:cs typeface="Calibri" pitchFamily="34" charset="0"/>
              </a:rPr>
              <a:t>2D Animation with Soundtrack- </a:t>
            </a:r>
            <a:r>
              <a:rPr lang="en-GB" sz="2500" dirty="0" smtClean="0"/>
              <a:t>Tools</a:t>
            </a:r>
            <a:endParaRPr lang="en-GB" sz="2500" dirty="0"/>
          </a:p>
        </p:txBody>
      </p:sp>
      <p:graphicFrame>
        <p:nvGraphicFramePr>
          <p:cNvPr id="5" name="Table 4"/>
          <p:cNvGraphicFramePr>
            <a:graphicFrameLocks noGrp="1"/>
          </p:cNvGraphicFramePr>
          <p:nvPr>
            <p:extLst>
              <p:ext uri="{D42A27DB-BD31-4B8C-83A1-F6EECF244321}">
                <p14:modId xmlns:p14="http://schemas.microsoft.com/office/powerpoint/2010/main" val="2062233823"/>
              </p:ext>
            </p:extLst>
          </p:nvPr>
        </p:nvGraphicFramePr>
        <p:xfrm>
          <a:off x="130512" y="1628800"/>
          <a:ext cx="8833976" cy="670560"/>
        </p:xfrm>
        <a:graphic>
          <a:graphicData uri="http://schemas.openxmlformats.org/drawingml/2006/table">
            <a:tbl>
              <a:tblPr firstRow="1" bandRow="1">
                <a:tableStyleId>{5C22544A-7EE6-4342-B048-85BDC9FD1C3A}</a:tableStyleId>
              </a:tblPr>
              <a:tblGrid>
                <a:gridCol w="2208494"/>
                <a:gridCol w="2737050"/>
                <a:gridCol w="1679938"/>
                <a:gridCol w="2208494"/>
              </a:tblGrid>
              <a:tr h="274072">
                <a:tc>
                  <a:txBody>
                    <a:bodyPr/>
                    <a:lstStyle/>
                    <a:p>
                      <a:pPr algn="ctr"/>
                      <a:r>
                        <a:rPr lang="en-GB" sz="1600" dirty="0" smtClean="0">
                          <a:latin typeface="Calibri" pitchFamily="34" charset="0"/>
                          <a:cs typeface="Calibri" pitchFamily="34" charset="0"/>
                        </a:rPr>
                        <a:t>Scripting</a:t>
                      </a:r>
                      <a:endParaRPr lang="en-GB" sz="1600" dirty="0"/>
                    </a:p>
                  </a:txBody>
                  <a:tcPr/>
                </a:tc>
                <a:tc>
                  <a:txBody>
                    <a:bodyPr/>
                    <a:lstStyle/>
                    <a:p>
                      <a:pPr algn="ctr"/>
                      <a:r>
                        <a:rPr lang="en-GB" sz="1600" dirty="0" smtClean="0">
                          <a:latin typeface="Calibri" pitchFamily="34" charset="0"/>
                          <a:cs typeface="Calibri" pitchFamily="34" charset="0"/>
                        </a:rPr>
                        <a:t>Green screen (chromo keying)</a:t>
                      </a:r>
                      <a:endParaRPr lang="en-GB" sz="1600" dirty="0"/>
                    </a:p>
                  </a:txBody>
                  <a:tcPr/>
                </a:tc>
                <a:tc>
                  <a:txBody>
                    <a:bodyPr/>
                    <a:lstStyle/>
                    <a:p>
                      <a:pPr algn="ctr"/>
                      <a:r>
                        <a:rPr lang="en-GB" sz="1600" dirty="0" smtClean="0">
                          <a:latin typeface="Calibri" pitchFamily="34" charset="0"/>
                          <a:cs typeface="Calibri" pitchFamily="34" charset="0"/>
                        </a:rPr>
                        <a:t>Rendering</a:t>
                      </a:r>
                      <a:endParaRPr lang="en-GB" sz="1600" dirty="0"/>
                    </a:p>
                  </a:txBody>
                  <a:tcPr/>
                </a:tc>
                <a:tc>
                  <a:txBody>
                    <a:bodyPr/>
                    <a:lstStyle/>
                    <a:p>
                      <a:pPr algn="ctr"/>
                      <a:r>
                        <a:rPr lang="en-GB" sz="1600" dirty="0" smtClean="0">
                          <a:latin typeface="Calibri" pitchFamily="34" charset="0"/>
                          <a:cs typeface="Calibri" pitchFamily="34" charset="0"/>
                        </a:rPr>
                        <a:t>Effects</a:t>
                      </a:r>
                      <a:endParaRPr lang="en-GB" sz="1600" dirty="0"/>
                    </a:p>
                  </a:txBody>
                  <a:tcPr/>
                </a:tc>
              </a:tr>
              <a:tr h="191264">
                <a:tc>
                  <a:txBody>
                    <a:bodyPr/>
                    <a:lstStyle/>
                    <a:p>
                      <a:pPr algn="ctr"/>
                      <a:r>
                        <a:rPr kumimoji="0" lang="en-GB" sz="1600" b="1" kern="1200" dirty="0" smtClean="0">
                          <a:solidFill>
                            <a:schemeClr val="tx1"/>
                          </a:solidFill>
                          <a:latin typeface="Calibri" pitchFamily="34" charset="0"/>
                          <a:ea typeface="+mn-ea"/>
                          <a:cs typeface="Calibri" pitchFamily="34" charset="0"/>
                        </a:rPr>
                        <a:t>Onion Skinning</a:t>
                      </a:r>
                      <a:endParaRPr kumimoji="0" lang="en-GB" sz="1600" b="1" kern="1200" dirty="0">
                        <a:solidFill>
                          <a:schemeClr val="tx1"/>
                        </a:solidFill>
                        <a:latin typeface="Calibri" pitchFamily="34" charset="0"/>
                        <a:ea typeface="+mn-ea"/>
                        <a:cs typeface="Calibri" pitchFamily="34" charset="0"/>
                      </a:endParaRPr>
                    </a:p>
                  </a:txBody>
                  <a:tcPr/>
                </a:tc>
                <a:tc>
                  <a:txBody>
                    <a:bodyPr/>
                    <a:lstStyle/>
                    <a:p>
                      <a:pPr algn="ctr"/>
                      <a:r>
                        <a:rPr kumimoji="0" lang="en-GB" sz="1600" b="1" kern="1200" dirty="0" smtClean="0">
                          <a:solidFill>
                            <a:schemeClr val="tx1"/>
                          </a:solidFill>
                          <a:latin typeface="Calibri" pitchFamily="34" charset="0"/>
                          <a:ea typeface="+mn-ea"/>
                          <a:cs typeface="Calibri" pitchFamily="34" charset="0"/>
                        </a:rPr>
                        <a:t>Tweening</a:t>
                      </a:r>
                      <a:endParaRPr kumimoji="0" lang="en-GB" sz="1600" b="1" kern="1200" dirty="0">
                        <a:solidFill>
                          <a:schemeClr val="tx1"/>
                        </a:solidFill>
                        <a:latin typeface="Calibri" pitchFamily="34" charset="0"/>
                        <a:ea typeface="+mn-ea"/>
                        <a:cs typeface="Calibri" pitchFamily="34" charset="0"/>
                      </a:endParaRPr>
                    </a:p>
                  </a:txBody>
                  <a:tcPr/>
                </a:tc>
                <a:tc>
                  <a:txBody>
                    <a:bodyPr/>
                    <a:lstStyle/>
                    <a:p>
                      <a:pPr algn="ctr"/>
                      <a:r>
                        <a:rPr kumimoji="0" lang="en-GB" sz="1600" b="1" kern="1200" dirty="0" smtClean="0">
                          <a:solidFill>
                            <a:schemeClr val="tx1"/>
                          </a:solidFill>
                          <a:latin typeface="Calibri" pitchFamily="34" charset="0"/>
                          <a:ea typeface="+mn-ea"/>
                          <a:cs typeface="Calibri" pitchFamily="34" charset="0"/>
                        </a:rPr>
                        <a:t>Transitions</a:t>
                      </a:r>
                      <a:endParaRPr kumimoji="0" lang="en-GB" sz="1600" b="1" kern="1200" dirty="0">
                        <a:solidFill>
                          <a:schemeClr val="tx1"/>
                        </a:solidFill>
                        <a:latin typeface="Calibri" pitchFamily="34" charset="0"/>
                        <a:ea typeface="+mn-ea"/>
                        <a:cs typeface="Calibri" pitchFamily="34" charset="0"/>
                      </a:endParaRPr>
                    </a:p>
                  </a:txBody>
                  <a:tcPr/>
                </a:tc>
                <a:tc>
                  <a:txBody>
                    <a:bodyPr/>
                    <a:lstStyle/>
                    <a:p>
                      <a:pPr algn="ctr"/>
                      <a:r>
                        <a:rPr kumimoji="0" lang="en-GB" sz="1600" b="1" kern="1200" dirty="0" smtClean="0">
                          <a:solidFill>
                            <a:schemeClr val="tx1"/>
                          </a:solidFill>
                          <a:latin typeface="Calibri" pitchFamily="34" charset="0"/>
                          <a:ea typeface="+mn-ea"/>
                          <a:cs typeface="Calibri" pitchFamily="34" charset="0"/>
                        </a:rPr>
                        <a:t>Picture Duration</a:t>
                      </a:r>
                      <a:endParaRPr kumimoji="0" lang="en-GB" sz="1600" b="1" kern="1200" dirty="0">
                        <a:solidFill>
                          <a:schemeClr val="tx1"/>
                        </a:solidFill>
                        <a:latin typeface="Calibri" pitchFamily="34" charset="0"/>
                        <a:ea typeface="+mn-ea"/>
                        <a:cs typeface="Calibri" pitchFamily="34" charset="0"/>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46094083"/>
              </p:ext>
            </p:extLst>
          </p:nvPr>
        </p:nvGraphicFramePr>
        <p:xfrm>
          <a:off x="130512" y="4941168"/>
          <a:ext cx="8833976" cy="1431424"/>
        </p:xfrm>
        <a:graphic>
          <a:graphicData uri="http://schemas.openxmlformats.org/drawingml/2006/table">
            <a:tbl>
              <a:tblPr firstRow="1" bandRow="1">
                <a:tableStyleId>{5C22544A-7EE6-4342-B048-85BDC9FD1C3A}</a:tableStyleId>
              </a:tblPr>
              <a:tblGrid>
                <a:gridCol w="2208494"/>
                <a:gridCol w="2737050"/>
                <a:gridCol w="1679938"/>
                <a:gridCol w="2208494"/>
              </a:tblGrid>
              <a:tr h="306720">
                <a:tc>
                  <a:txBody>
                    <a:bodyPr/>
                    <a:lstStyle/>
                    <a:p>
                      <a:pPr algn="ctr"/>
                      <a:r>
                        <a:rPr kumimoji="0" lang="en-GB" sz="1200" b="1" kern="1200" dirty="0" smtClean="0">
                          <a:solidFill>
                            <a:schemeClr val="tx1"/>
                          </a:solidFill>
                          <a:latin typeface="Calibri" pitchFamily="34" charset="0"/>
                          <a:ea typeface="+mn-ea"/>
                          <a:cs typeface="Calibri" pitchFamily="34" charset="0"/>
                        </a:rPr>
                        <a:t>Multiple Camera Angles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Movement</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Layers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Arcs</a:t>
                      </a:r>
                      <a:endParaRPr kumimoji="0" lang="en-GB" sz="1200" b="1" kern="1200" dirty="0">
                        <a:solidFill>
                          <a:schemeClr val="tx1"/>
                        </a:solidFill>
                        <a:latin typeface="Calibri" pitchFamily="34" charset="0"/>
                        <a:ea typeface="+mn-ea"/>
                        <a:cs typeface="Calibri" pitchFamily="34" charset="0"/>
                      </a:endParaRPr>
                    </a:p>
                  </a:txBody>
                  <a:tcPr anchor="ctr"/>
                </a:tc>
              </a:tr>
              <a:tr h="216024">
                <a:tc>
                  <a:txBody>
                    <a:bodyPr/>
                    <a:lstStyle/>
                    <a:p>
                      <a:pPr algn="ctr"/>
                      <a:r>
                        <a:rPr kumimoji="0" lang="en-GB" sz="1200" b="1" kern="1200" dirty="0" smtClean="0">
                          <a:solidFill>
                            <a:schemeClr val="tx1"/>
                          </a:solidFill>
                          <a:latin typeface="Calibri" pitchFamily="34" charset="0"/>
                          <a:ea typeface="+mn-ea"/>
                          <a:cs typeface="Calibri" pitchFamily="34" charset="0"/>
                        </a:rPr>
                        <a:t>Ease In and Out</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Follow Through</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Overlapping Action</a:t>
                      </a: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Soundtrack Audio</a:t>
                      </a:r>
                      <a:endParaRPr kumimoji="0" lang="en-GB" sz="1200" b="1" kern="1200" dirty="0">
                        <a:solidFill>
                          <a:schemeClr val="tx1"/>
                        </a:solidFill>
                        <a:latin typeface="Calibri" pitchFamily="34" charset="0"/>
                        <a:ea typeface="+mn-ea"/>
                        <a:cs typeface="Calibri" pitchFamily="34" charset="0"/>
                      </a:endParaRPr>
                    </a:p>
                  </a:txBody>
                  <a:tcPr anchor="ctr"/>
                </a:tc>
              </a:tr>
              <a:tr h="3017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Soundtrack Music</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Soundtrack Effects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Setting the timing</a:t>
                      </a: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Exporting</a:t>
                      </a:r>
                      <a:endParaRPr kumimoji="0" lang="en-GB" sz="1200" b="1" kern="1200" dirty="0">
                        <a:solidFill>
                          <a:schemeClr val="tx1"/>
                        </a:solidFill>
                        <a:latin typeface="Calibri" pitchFamily="34" charset="0"/>
                        <a:ea typeface="+mn-ea"/>
                        <a:cs typeface="Calibri" pitchFamily="34" charset="0"/>
                      </a:endParaRPr>
                    </a:p>
                  </a:txBody>
                  <a:tcPr anchor="ctr"/>
                </a:tc>
              </a:tr>
              <a:tr h="130304">
                <a:tc>
                  <a:txBody>
                    <a:bodyPr/>
                    <a:lstStyle/>
                    <a:p>
                      <a:pPr algn="ctr"/>
                      <a:r>
                        <a:rPr kumimoji="0" lang="en-GB" sz="1200" b="1" kern="1200" dirty="0" smtClean="0">
                          <a:solidFill>
                            <a:schemeClr val="tx1"/>
                          </a:solidFill>
                          <a:latin typeface="Calibri" pitchFamily="34" charset="0"/>
                          <a:ea typeface="+mn-ea"/>
                          <a:cs typeface="Calibri" pitchFamily="34" charset="0"/>
                        </a:rPr>
                        <a:t>Scripting</a:t>
                      </a:r>
                      <a:endParaRPr kumimoji="0" lang="en-GB" sz="1200" b="1" kern="1200" dirty="0">
                        <a:solidFill>
                          <a:schemeClr val="tx1"/>
                        </a:solidFill>
                        <a:latin typeface="Calibri" pitchFamily="34" charset="0"/>
                        <a:ea typeface="+mn-ea"/>
                        <a:cs typeface="Calibri" pitchFamily="34" charset="0"/>
                      </a:endParaRPr>
                    </a:p>
                  </a:txBody>
                  <a:tcPr/>
                </a:tc>
                <a:tc>
                  <a:txBody>
                    <a:bodyPr/>
                    <a:lstStyle/>
                    <a:p>
                      <a:pPr algn="ctr"/>
                      <a:r>
                        <a:rPr kumimoji="0" lang="en-GB" sz="1200" b="1" kern="1200" dirty="0" smtClean="0">
                          <a:solidFill>
                            <a:schemeClr val="tx1"/>
                          </a:solidFill>
                          <a:latin typeface="Calibri" pitchFamily="34" charset="0"/>
                          <a:ea typeface="+mn-ea"/>
                          <a:cs typeface="Calibri" pitchFamily="34" charset="0"/>
                        </a:rPr>
                        <a:t>Green screen (chromo keying)</a:t>
                      </a:r>
                      <a:endParaRPr kumimoji="0" lang="en-GB" sz="1200" b="1" kern="1200" dirty="0">
                        <a:solidFill>
                          <a:schemeClr val="tx1"/>
                        </a:solidFill>
                        <a:latin typeface="Calibri" pitchFamily="34" charset="0"/>
                        <a:ea typeface="+mn-ea"/>
                        <a:cs typeface="Calibri" pitchFamily="34" charset="0"/>
                      </a:endParaRPr>
                    </a:p>
                  </a:txBody>
                  <a:tcPr/>
                </a:tc>
                <a:tc>
                  <a:txBody>
                    <a:bodyPr/>
                    <a:lstStyle/>
                    <a:p>
                      <a:pPr algn="ctr"/>
                      <a:r>
                        <a:rPr kumimoji="0" lang="en-GB" sz="1200" b="1" kern="1200" dirty="0" smtClean="0">
                          <a:solidFill>
                            <a:schemeClr val="tx1"/>
                          </a:solidFill>
                          <a:latin typeface="Calibri" pitchFamily="34" charset="0"/>
                          <a:ea typeface="+mn-ea"/>
                          <a:cs typeface="Calibri" pitchFamily="34" charset="0"/>
                        </a:rPr>
                        <a:t>Rendering</a:t>
                      </a:r>
                      <a:endParaRPr kumimoji="0" lang="en-GB" sz="1200" b="1" kern="1200" dirty="0">
                        <a:solidFill>
                          <a:schemeClr val="tx1"/>
                        </a:solidFill>
                        <a:latin typeface="Calibri" pitchFamily="34" charset="0"/>
                        <a:ea typeface="+mn-ea"/>
                        <a:cs typeface="Calibri" pitchFamily="34" charset="0"/>
                      </a:endParaRPr>
                    </a:p>
                  </a:txBody>
                  <a:tcPr/>
                </a:tc>
                <a:tc>
                  <a:txBody>
                    <a:bodyPr/>
                    <a:lstStyle/>
                    <a:p>
                      <a:pPr algn="ctr"/>
                      <a:r>
                        <a:rPr kumimoji="0" lang="en-GB" sz="1200" b="1" kern="1200" dirty="0" smtClean="0">
                          <a:solidFill>
                            <a:schemeClr val="tx1"/>
                          </a:solidFill>
                          <a:latin typeface="Calibri" pitchFamily="34" charset="0"/>
                          <a:ea typeface="+mn-ea"/>
                          <a:cs typeface="Calibri" pitchFamily="34" charset="0"/>
                        </a:rPr>
                        <a:t>Effects</a:t>
                      </a:r>
                      <a:endParaRPr kumimoji="0" lang="en-GB" sz="1200" b="1" kern="1200" dirty="0">
                        <a:solidFill>
                          <a:schemeClr val="tx1"/>
                        </a:solidFill>
                        <a:latin typeface="Calibri" pitchFamily="34" charset="0"/>
                        <a:ea typeface="+mn-ea"/>
                        <a:cs typeface="Calibri" pitchFamily="34" charset="0"/>
                      </a:endParaRPr>
                    </a:p>
                  </a:txBody>
                  <a:tcPr/>
                </a:tc>
              </a:tr>
              <a:tr h="130304">
                <a:tc>
                  <a:txBody>
                    <a:bodyPr/>
                    <a:lstStyle/>
                    <a:p>
                      <a:pPr algn="ctr"/>
                      <a:r>
                        <a:rPr kumimoji="0" lang="en-GB" sz="1200" b="1" kern="1200" dirty="0" smtClean="0">
                          <a:solidFill>
                            <a:schemeClr val="tx1"/>
                          </a:solidFill>
                          <a:latin typeface="Calibri" pitchFamily="34" charset="0"/>
                          <a:ea typeface="+mn-ea"/>
                          <a:cs typeface="Calibri" pitchFamily="34" charset="0"/>
                        </a:rPr>
                        <a:t>Onion Skinning</a:t>
                      </a:r>
                      <a:endParaRPr kumimoji="0" lang="en-GB" sz="1200" b="1" kern="1200" dirty="0">
                        <a:solidFill>
                          <a:schemeClr val="tx1"/>
                        </a:solidFill>
                        <a:latin typeface="Calibri" pitchFamily="34" charset="0"/>
                        <a:ea typeface="+mn-ea"/>
                        <a:cs typeface="Calibri" pitchFamily="34" charset="0"/>
                      </a:endParaRPr>
                    </a:p>
                  </a:txBody>
                  <a:tcPr/>
                </a:tc>
                <a:tc>
                  <a:txBody>
                    <a:bodyPr/>
                    <a:lstStyle/>
                    <a:p>
                      <a:pPr algn="ctr"/>
                      <a:r>
                        <a:rPr kumimoji="0" lang="en-GB" sz="1200" b="1" kern="1200" dirty="0" smtClean="0">
                          <a:solidFill>
                            <a:schemeClr val="tx1"/>
                          </a:solidFill>
                          <a:latin typeface="Calibri" pitchFamily="34" charset="0"/>
                          <a:ea typeface="+mn-ea"/>
                          <a:cs typeface="Calibri" pitchFamily="34" charset="0"/>
                        </a:rPr>
                        <a:t>Tweening</a:t>
                      </a:r>
                      <a:endParaRPr kumimoji="0" lang="en-GB" sz="1200" b="1" kern="1200" dirty="0">
                        <a:solidFill>
                          <a:schemeClr val="tx1"/>
                        </a:solidFill>
                        <a:latin typeface="Calibri" pitchFamily="34" charset="0"/>
                        <a:ea typeface="+mn-ea"/>
                        <a:cs typeface="Calibri" pitchFamily="34" charset="0"/>
                      </a:endParaRPr>
                    </a:p>
                  </a:txBody>
                  <a:tcPr/>
                </a:tc>
                <a:tc>
                  <a:txBody>
                    <a:bodyPr/>
                    <a:lstStyle/>
                    <a:p>
                      <a:pPr algn="ctr"/>
                      <a:r>
                        <a:rPr kumimoji="0" lang="en-GB" sz="1200" b="1" kern="1200" dirty="0" smtClean="0">
                          <a:solidFill>
                            <a:schemeClr val="tx1"/>
                          </a:solidFill>
                          <a:latin typeface="Calibri" pitchFamily="34" charset="0"/>
                          <a:ea typeface="+mn-ea"/>
                          <a:cs typeface="Calibri" pitchFamily="34" charset="0"/>
                        </a:rPr>
                        <a:t>Transitions</a:t>
                      </a:r>
                      <a:endParaRPr kumimoji="0" lang="en-GB" sz="1200" b="1" kern="1200" dirty="0">
                        <a:solidFill>
                          <a:schemeClr val="tx1"/>
                        </a:solidFill>
                        <a:latin typeface="Calibri" pitchFamily="34" charset="0"/>
                        <a:ea typeface="+mn-ea"/>
                        <a:cs typeface="Calibri" pitchFamily="34" charset="0"/>
                      </a:endParaRPr>
                    </a:p>
                  </a:txBody>
                  <a:tcPr/>
                </a:tc>
                <a:tc>
                  <a:txBody>
                    <a:bodyPr/>
                    <a:lstStyle/>
                    <a:p>
                      <a:pPr algn="ctr"/>
                      <a:r>
                        <a:rPr kumimoji="0" lang="en-GB" sz="1200" b="1" kern="1200" dirty="0" smtClean="0">
                          <a:solidFill>
                            <a:schemeClr val="tx1"/>
                          </a:solidFill>
                          <a:latin typeface="Calibri" pitchFamily="34" charset="0"/>
                          <a:ea typeface="+mn-ea"/>
                          <a:cs typeface="Calibri" pitchFamily="34" charset="0"/>
                        </a:rPr>
                        <a:t>Picture Duration</a:t>
                      </a:r>
                      <a:endParaRPr kumimoji="0" lang="en-GB" sz="1200" b="1" kern="1200" dirty="0">
                        <a:solidFill>
                          <a:schemeClr val="tx1"/>
                        </a:solidFill>
                        <a:latin typeface="Calibri" pitchFamily="34" charset="0"/>
                        <a:ea typeface="+mn-ea"/>
                        <a:cs typeface="Calibri" pitchFamily="34" charset="0"/>
                      </a:endParaRPr>
                    </a:p>
                  </a:txBody>
                  <a:tcPr/>
                </a:tc>
              </a:tr>
            </a:tbl>
          </a:graphicData>
        </a:graphic>
      </p:graphicFrame>
    </p:spTree>
    <p:extLst>
      <p:ext uri="{BB962C8B-B14F-4D97-AF65-F5344CB8AC3E}">
        <p14:creationId xmlns:p14="http://schemas.microsoft.com/office/powerpoint/2010/main" val="189634408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643998" cy="2952328"/>
          </a:xfrm>
        </p:spPr>
        <p:txBody>
          <a:bodyPr>
            <a:noAutofit/>
          </a:bodyPr>
          <a:lstStyle/>
          <a:p>
            <a:pPr marL="0" indent="0">
              <a:buNone/>
            </a:pPr>
            <a:r>
              <a:rPr lang="en-GB" sz="2000" b="1" dirty="0">
                <a:latin typeface="Calibri" pitchFamily="34" charset="0"/>
                <a:cs typeface="Calibri" pitchFamily="34" charset="0"/>
              </a:rPr>
              <a:t>P</a:t>
            </a:r>
            <a:r>
              <a:rPr lang="en-GB" sz="2000" b="1" dirty="0" smtClean="0">
                <a:latin typeface="Calibri" pitchFamily="34" charset="0"/>
                <a:cs typeface="Calibri" pitchFamily="34" charset="0"/>
              </a:rPr>
              <a:t>3.2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04 </a:t>
            </a:r>
            <a:r>
              <a:rPr lang="en-GB" sz="2000" dirty="0" smtClean="0">
                <a:latin typeface="Calibri" pitchFamily="34" charset="0"/>
                <a:cs typeface="Calibri" pitchFamily="34" charset="0"/>
              </a:rPr>
              <a:t>- Create a test table that can be used to test your animation. </a:t>
            </a:r>
          </a:p>
          <a:p>
            <a:pPr marL="273050" indent="-273050"/>
            <a:r>
              <a:rPr lang="en-GB" sz="2000" dirty="0" smtClean="0">
                <a:solidFill>
                  <a:srgbClr val="000000"/>
                </a:solidFill>
                <a:latin typeface="Calibri" pitchFamily="34" charset="0"/>
                <a:ea typeface="Times New Roman"/>
                <a:cs typeface="Calibri" pitchFamily="34" charset="0"/>
              </a:rPr>
              <a:t>Animation created could have the following areas considered for testing:</a:t>
            </a:r>
          </a:p>
          <a:p>
            <a:pPr marL="950976" lvl="2" indent="-457200">
              <a:spcAft>
                <a:spcPts val="0"/>
              </a:spcAft>
              <a:buClrTx/>
              <a:buNone/>
              <a:tabLst>
                <a:tab pos="-118745" algn="l"/>
              </a:tabLst>
              <a:defRPr/>
            </a:pPr>
            <a:endParaRPr lang="en-GB" sz="2000" dirty="0">
              <a:solidFill>
                <a:srgbClr val="000000"/>
              </a:solidFill>
              <a:latin typeface="Calibri" pitchFamily="34" charset="0"/>
              <a:cs typeface="Calibri" pitchFamily="34" charset="0"/>
            </a:endParaRPr>
          </a:p>
          <a:p>
            <a:pPr marL="950976" lvl="2" indent="-457200">
              <a:spcAft>
                <a:spcPts val="0"/>
              </a:spcAft>
              <a:buClrTx/>
              <a:buNone/>
              <a:tabLst>
                <a:tab pos="-118745" algn="l"/>
              </a:tabLst>
              <a:defRPr/>
            </a:pPr>
            <a:endParaRPr lang="en-GB" sz="2000" dirty="0" smtClean="0">
              <a:solidFill>
                <a:srgbClr val="000000"/>
              </a:solidFill>
              <a:latin typeface="Calibri" pitchFamily="34" charset="0"/>
              <a:cs typeface="Calibri" pitchFamily="34" charset="0"/>
            </a:endParaRPr>
          </a:p>
          <a:p>
            <a:pPr marL="950976" lvl="2" indent="-457200">
              <a:spcAft>
                <a:spcPts val="0"/>
              </a:spcAft>
              <a:buClrTx/>
              <a:buNone/>
              <a:tabLst>
                <a:tab pos="-118745" algn="l"/>
              </a:tabLst>
              <a:defRPr/>
            </a:pPr>
            <a:endParaRPr lang="en-GB" sz="2000" dirty="0">
              <a:solidFill>
                <a:srgbClr val="000000"/>
              </a:solidFill>
              <a:latin typeface="Calibri" pitchFamily="34" charset="0"/>
              <a:cs typeface="Calibri" pitchFamily="34" charset="0"/>
            </a:endParaRPr>
          </a:p>
          <a:p>
            <a:pPr marL="950976" lvl="2" indent="-457200">
              <a:spcAft>
                <a:spcPts val="0"/>
              </a:spcAft>
              <a:buClrTx/>
              <a:buNone/>
              <a:tabLst>
                <a:tab pos="-118745" algn="l"/>
              </a:tabLst>
              <a:defRPr/>
            </a:pPr>
            <a:endParaRPr lang="en-GB" sz="2400" dirty="0" smtClean="0">
              <a:solidFill>
                <a:srgbClr val="000000"/>
              </a:solidFill>
              <a:latin typeface="Calibri" pitchFamily="34" charset="0"/>
              <a:cs typeface="Calibri" pitchFamily="34" charset="0"/>
            </a:endParaRPr>
          </a:p>
          <a:p>
            <a:pPr marL="355600" lvl="2" indent="-355600">
              <a:buClrTx/>
              <a:buFont typeface="Wingdings 3" pitchFamily="18" charset="2"/>
              <a:buChar char=""/>
              <a:tabLst>
                <a:tab pos="-118745" algn="l"/>
              </a:tabLst>
              <a:defRPr/>
            </a:pPr>
            <a:r>
              <a:rPr lang="en-GB" sz="2000" dirty="0" smtClean="0">
                <a:solidFill>
                  <a:srgbClr val="000000"/>
                </a:solidFill>
                <a:latin typeface="Calibri" pitchFamily="34" charset="0"/>
                <a:cs typeface="Calibri" pitchFamily="34" charset="0"/>
              </a:rPr>
              <a:t>An example Test table should be laid out like the one below with screenshot evidence of each test</a:t>
            </a:r>
            <a:r>
              <a:rPr lang="en-GB" sz="2000" dirty="0" smtClean="0">
                <a:solidFill>
                  <a:srgbClr val="000000"/>
                </a:solidFill>
                <a:latin typeface="Calibri" pitchFamily="34" charset="0"/>
                <a:cs typeface="Calibri" pitchFamily="34" charset="0"/>
              </a:rPr>
              <a:t>. There should be at least 12 tests.</a:t>
            </a:r>
            <a:endParaRPr lang="en-GB" sz="1800" dirty="0" smtClean="0">
              <a:latin typeface="Calibri" pitchFamily="34" charset="0"/>
              <a:cs typeface="Calibri" pitchFamily="34"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1797607029"/>
              </p:ext>
            </p:extLst>
          </p:nvPr>
        </p:nvGraphicFramePr>
        <p:xfrm>
          <a:off x="179512" y="1528584"/>
          <a:ext cx="8712968" cy="1036320"/>
        </p:xfrm>
        <a:graphic>
          <a:graphicData uri="http://schemas.openxmlformats.org/drawingml/2006/table">
            <a:tbl>
              <a:tblPr firstRow="1" bandRow="1">
                <a:tableStyleId>{5C22544A-7EE6-4342-B048-85BDC9FD1C3A}</a:tableStyleId>
              </a:tblPr>
              <a:tblGrid>
                <a:gridCol w="1379554"/>
                <a:gridCol w="798689"/>
                <a:gridCol w="1960417"/>
                <a:gridCol w="1189932"/>
                <a:gridCol w="1080120"/>
                <a:gridCol w="2304256"/>
              </a:tblGrid>
              <a:tr h="370840">
                <a:tc>
                  <a:txBody>
                    <a:bodyPr/>
                    <a:lstStyle/>
                    <a:p>
                      <a:pPr algn="ctr"/>
                      <a:r>
                        <a:rPr kumimoji="0" lang="en-GB" sz="1400" b="1" kern="1200" dirty="0" smtClean="0">
                          <a:solidFill>
                            <a:schemeClr val="bg1"/>
                          </a:solidFill>
                          <a:latin typeface="Calibri" pitchFamily="34" charset="0"/>
                          <a:ea typeface="+mn-ea"/>
                          <a:cs typeface="Calibri" pitchFamily="34" charset="0"/>
                        </a:rPr>
                        <a:t>Alignment of Elements </a:t>
                      </a:r>
                      <a:endParaRPr kumimoji="0" lang="en-GB" sz="1400" b="1" kern="1200" dirty="0">
                        <a:solidFill>
                          <a:schemeClr val="bg1"/>
                        </a:solidFill>
                        <a:latin typeface="Calibri" pitchFamily="34" charset="0"/>
                        <a:ea typeface="+mn-ea"/>
                        <a:cs typeface="Calibri" pitchFamily="34" charset="0"/>
                      </a:endParaRPr>
                    </a:p>
                  </a:txBody>
                  <a:tcPr anchor="ctr"/>
                </a:tc>
                <a:tc>
                  <a:txBody>
                    <a:bodyPr/>
                    <a:lstStyle/>
                    <a:p>
                      <a:pPr algn="ctr"/>
                      <a:r>
                        <a:rPr kumimoji="0" lang="en-US" sz="1400" b="1" kern="1200" dirty="0" smtClean="0">
                          <a:solidFill>
                            <a:schemeClr val="bg1"/>
                          </a:solidFill>
                          <a:latin typeface="Calibri" pitchFamily="34" charset="0"/>
                          <a:ea typeface="+mn-ea"/>
                          <a:cs typeface="Calibri" pitchFamily="34" charset="0"/>
                        </a:rPr>
                        <a:t>Text </a:t>
                      </a:r>
                      <a:endParaRPr kumimoji="0" lang="en-GB" sz="1400" b="1" kern="1200" dirty="0">
                        <a:solidFill>
                          <a:schemeClr val="bg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bg1"/>
                          </a:solidFill>
                          <a:latin typeface="Calibri" pitchFamily="34" charset="0"/>
                          <a:ea typeface="+mn-ea"/>
                          <a:cs typeface="Calibri" pitchFamily="34" charset="0"/>
                        </a:rPr>
                        <a:t>Accuracy or Spelling and Grammar </a:t>
                      </a:r>
                      <a:endParaRPr kumimoji="0" lang="en-GB" sz="1400" b="1" kern="1200" dirty="0">
                        <a:solidFill>
                          <a:schemeClr val="bg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smtClean="0">
                          <a:solidFill>
                            <a:schemeClr val="bg1"/>
                          </a:solidFill>
                          <a:latin typeface="Calibri" pitchFamily="34" charset="0"/>
                          <a:ea typeface="+mn-ea"/>
                          <a:cs typeface="Calibri" pitchFamily="34" charset="0"/>
                        </a:rPr>
                        <a:t>Graphics </a:t>
                      </a:r>
                      <a:endParaRPr kumimoji="0" lang="en-GB" sz="1400" b="1" kern="1200" dirty="0">
                        <a:solidFill>
                          <a:schemeClr val="bg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bg1"/>
                          </a:solidFill>
                          <a:latin typeface="Calibri" pitchFamily="34" charset="0"/>
                          <a:ea typeface="+mn-ea"/>
                          <a:cs typeface="Calibri" pitchFamily="34" charset="0"/>
                        </a:rPr>
                        <a:t>Timings</a:t>
                      </a:r>
                      <a:endParaRPr kumimoji="0" lang="en-GB" sz="1400" b="1" kern="1200" dirty="0">
                        <a:solidFill>
                          <a:schemeClr val="bg1"/>
                        </a:solidFill>
                        <a:latin typeface="Calibri" pitchFamily="34" charset="0"/>
                        <a:ea typeface="+mn-ea"/>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bg1"/>
                          </a:solidFill>
                          <a:latin typeface="Calibri" pitchFamily="34" charset="0"/>
                          <a:ea typeface="+mn-ea"/>
                          <a:cs typeface="Calibri" pitchFamily="34" charset="0"/>
                        </a:rPr>
                        <a:t>Appropriateness of the sound to the animation </a:t>
                      </a:r>
                    </a:p>
                  </a:txBody>
                  <a:tcPr anchor="ctr"/>
                </a:tc>
              </a:tr>
              <a:tr h="37084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Calibri" pitchFamily="34" charset="0"/>
                          <a:ea typeface="+mn-ea"/>
                          <a:cs typeface="Calibri" pitchFamily="34" charset="0"/>
                        </a:rPr>
                        <a:t>Smoothness of animation</a:t>
                      </a:r>
                    </a:p>
                  </a:txBody>
                  <a:tcPr anchor="ctr"/>
                </a:tc>
                <a:tc>
                  <a:txBody>
                    <a:bodyPr/>
                    <a:lstStyle/>
                    <a:p>
                      <a:pPr algn="ctr"/>
                      <a:r>
                        <a:rPr kumimoji="0" lang="en-GB" sz="1400" b="1" kern="1200" dirty="0" smtClean="0">
                          <a:solidFill>
                            <a:schemeClr val="dk1"/>
                          </a:solidFill>
                          <a:latin typeface="Calibri" pitchFamily="34" charset="0"/>
                          <a:ea typeface="+mn-ea"/>
                          <a:cs typeface="Calibri" pitchFamily="34" charset="0"/>
                        </a:rPr>
                        <a:t>Effects</a:t>
                      </a:r>
                      <a:endParaRPr kumimoji="0" lang="en-GB" sz="1400" b="1" kern="1200" dirty="0">
                        <a:solidFill>
                          <a:schemeClr val="dk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Calibri" pitchFamily="34" charset="0"/>
                          <a:ea typeface="+mn-ea"/>
                          <a:cs typeface="Calibri" pitchFamily="34" charset="0"/>
                        </a:rPr>
                        <a:t>Linked to Storyboard</a:t>
                      </a:r>
                      <a:endParaRPr kumimoji="0" lang="en-GB" sz="1400" b="1" kern="1200" dirty="0" smtClean="0">
                        <a:solidFill>
                          <a:schemeClr val="dk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Calibri" pitchFamily="34" charset="0"/>
                          <a:ea typeface="+mn-ea"/>
                          <a:cs typeface="Calibri" pitchFamily="34" charset="0"/>
                        </a:rPr>
                        <a:t>frame rate</a:t>
                      </a:r>
                    </a:p>
                  </a:txBody>
                  <a:tcPr anchor="ctr"/>
                </a:tc>
                <a:tc>
                  <a:txBody>
                    <a:bodyPr/>
                    <a:lstStyle/>
                    <a:p>
                      <a:pPr algn="ctr"/>
                      <a:r>
                        <a:rPr kumimoji="0" lang="en-GB" sz="1400" b="1" kern="1200" dirty="0" smtClean="0">
                          <a:solidFill>
                            <a:schemeClr val="dk1"/>
                          </a:solidFill>
                          <a:latin typeface="Calibri" pitchFamily="34" charset="0"/>
                          <a:ea typeface="+mn-ea"/>
                          <a:cs typeface="Calibri" pitchFamily="34" charset="0"/>
                        </a:rPr>
                        <a:t>aesthetics</a:t>
                      </a:r>
                      <a:endParaRPr kumimoji="0" lang="en-GB" sz="1400" b="1" kern="1200" dirty="0">
                        <a:solidFill>
                          <a:schemeClr val="dk1"/>
                        </a:solidFill>
                        <a:latin typeface="Calibri" pitchFamily="34" charset="0"/>
                        <a:ea typeface="+mn-ea"/>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dk1"/>
                          </a:solidFill>
                          <a:latin typeface="Calibri" pitchFamily="34" charset="0"/>
                          <a:ea typeface="+mn-ea"/>
                          <a:cs typeface="Calibri" pitchFamily="34" charset="0"/>
                        </a:rPr>
                        <a:t>Syncing of the sound to the animation</a:t>
                      </a:r>
                    </a:p>
                  </a:txBody>
                  <a:tcPr anchor="ctr"/>
                </a:tc>
              </a:tr>
            </a:tbl>
          </a:graphicData>
        </a:graphic>
      </p:graphicFrame>
      <p:sp>
        <p:nvSpPr>
          <p:cNvPr id="39"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P3.2 </a:t>
            </a:r>
            <a:r>
              <a:rPr lang="en-GB" sz="2400" dirty="0"/>
              <a:t>- Create a </a:t>
            </a:r>
            <a:r>
              <a:rPr lang="en-GB" sz="2400" dirty="0">
                <a:cs typeface="Calibri" pitchFamily="34" charset="0"/>
              </a:rPr>
              <a:t>2D Animation with Soundtrack- </a:t>
            </a:r>
            <a:r>
              <a:rPr lang="en-GB" sz="2400" dirty="0" smtClean="0"/>
              <a:t>Testing</a:t>
            </a:r>
            <a:endParaRPr lang="en-GB" sz="2400" dirty="0"/>
          </a:p>
        </p:txBody>
      </p:sp>
      <p:graphicFrame>
        <p:nvGraphicFramePr>
          <p:cNvPr id="40" name="Content Placeholder 4"/>
          <p:cNvGraphicFramePr>
            <a:graphicFrameLocks/>
          </p:cNvGraphicFramePr>
          <p:nvPr>
            <p:extLst>
              <p:ext uri="{D42A27DB-BD31-4B8C-83A1-F6EECF244321}">
                <p14:modId xmlns:p14="http://schemas.microsoft.com/office/powerpoint/2010/main" val="598894330"/>
              </p:ext>
            </p:extLst>
          </p:nvPr>
        </p:nvGraphicFramePr>
        <p:xfrm>
          <a:off x="214282" y="3665944"/>
          <a:ext cx="8686797" cy="2499360"/>
        </p:xfrm>
        <a:graphic>
          <a:graphicData uri="http://schemas.openxmlformats.org/drawingml/2006/table">
            <a:tbl>
              <a:tblPr firstRow="1" bandRow="1">
                <a:tableStyleId>{5C22544A-7EE6-4342-B048-85BDC9FD1C3A}</a:tableStyleId>
              </a:tblPr>
              <a:tblGrid>
                <a:gridCol w="829326"/>
                <a:gridCol w="1368152"/>
                <a:gridCol w="1008112"/>
                <a:gridCol w="1758294"/>
                <a:gridCol w="1338050"/>
                <a:gridCol w="1143892"/>
                <a:gridCol w="1240971"/>
              </a:tblGrid>
              <a:tr h="370840">
                <a:tc>
                  <a:txBody>
                    <a:bodyPr/>
                    <a:lstStyle/>
                    <a:p>
                      <a:pPr algn="ctr"/>
                      <a:r>
                        <a:rPr lang="en-GB" sz="1400" dirty="0" smtClean="0">
                          <a:solidFill>
                            <a:schemeClr val="tx1"/>
                          </a:solidFill>
                          <a:latin typeface="Calibri" pitchFamily="34" charset="0"/>
                          <a:cs typeface="Calibri" pitchFamily="34" charset="0"/>
                        </a:rPr>
                        <a:t>Test</a:t>
                      </a:r>
                      <a:r>
                        <a:rPr lang="en-GB" sz="1400" baseline="0" dirty="0" smtClean="0">
                          <a:solidFill>
                            <a:schemeClr val="tx1"/>
                          </a:solidFill>
                          <a:latin typeface="Calibri" pitchFamily="34" charset="0"/>
                          <a:cs typeface="Calibri" pitchFamily="34" charset="0"/>
                        </a:rPr>
                        <a:t> Number</a:t>
                      </a:r>
                      <a:endParaRPr lang="en-GB" sz="1400"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Where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expecting to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did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Action taken</a:t>
                      </a:r>
                      <a:endParaRPr lang="en-GB" sz="1400" dirty="0">
                        <a:solidFill>
                          <a:schemeClr val="tx1"/>
                        </a:solidFill>
                        <a:latin typeface="Calibri" pitchFamily="34" charset="0"/>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Evidence</a:t>
                      </a:r>
                      <a:endParaRPr lang="en-GB" sz="1400" dirty="0">
                        <a:solidFill>
                          <a:schemeClr val="tx1"/>
                        </a:solidFill>
                        <a:latin typeface="Calibri" pitchFamily="34" charset="0"/>
                        <a:cs typeface="Calibri" pitchFamily="34" charset="0"/>
                      </a:endParaRPr>
                    </a:p>
                  </a:txBody>
                  <a:tcPr anchor="ctr"/>
                </a:tc>
              </a:tr>
              <a:tr h="370840">
                <a:tc>
                  <a:txBody>
                    <a:bodyPr/>
                    <a:lstStyle/>
                    <a:p>
                      <a:r>
                        <a:rPr lang="en-GB" sz="1200" dirty="0" smtClean="0">
                          <a:solidFill>
                            <a:schemeClr val="tx1"/>
                          </a:solidFill>
                          <a:latin typeface="Calibri" pitchFamily="34" charset="0"/>
                          <a:cs typeface="Calibri" pitchFamily="34" charset="0"/>
                        </a:rPr>
                        <a:t>1</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Timings</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Scene 2</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Expecting the scene to run for the duration of 5 seconds</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Overran by 2 seconds, due to sound</a:t>
                      </a:r>
                      <a:r>
                        <a:rPr lang="en-GB" sz="1200" baseline="0" dirty="0" smtClean="0">
                          <a:solidFill>
                            <a:schemeClr val="tx1"/>
                          </a:solidFill>
                          <a:latin typeface="Calibri" pitchFamily="34" charset="0"/>
                          <a:cs typeface="Calibri" pitchFamily="34" charset="0"/>
                        </a:rPr>
                        <a:t> clip running in background</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Fade out the</a:t>
                      </a:r>
                      <a:r>
                        <a:rPr lang="en-GB" sz="1200" baseline="0" dirty="0" smtClean="0">
                          <a:solidFill>
                            <a:schemeClr val="tx1"/>
                          </a:solidFill>
                          <a:latin typeface="Calibri" pitchFamily="34" charset="0"/>
                          <a:cs typeface="Calibri" pitchFamily="34" charset="0"/>
                        </a:rPr>
                        <a:t> sound clip after 5 seconds</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Screenshots</a:t>
                      </a:r>
                      <a:r>
                        <a:rPr lang="en-GB" sz="1200" baseline="0" dirty="0" smtClean="0">
                          <a:solidFill>
                            <a:schemeClr val="tx1"/>
                          </a:solidFill>
                          <a:latin typeface="Calibri" pitchFamily="34" charset="0"/>
                          <a:cs typeface="Calibri" pitchFamily="34" charset="0"/>
                        </a:rPr>
                        <a:t> 3, 4 and 5</a:t>
                      </a:r>
                      <a:endParaRPr lang="en-GB" sz="1200" dirty="0">
                        <a:solidFill>
                          <a:schemeClr val="tx1"/>
                        </a:solidFill>
                        <a:latin typeface="Calibri" pitchFamily="34" charset="0"/>
                        <a:cs typeface="Calibri" pitchFamily="34" charset="0"/>
                      </a:endParaRPr>
                    </a:p>
                  </a:txBody>
                  <a:tcPr/>
                </a:tc>
              </a:tr>
              <a:tr h="370840">
                <a:tc>
                  <a:txBody>
                    <a:bodyPr/>
                    <a:lstStyle/>
                    <a:p>
                      <a:r>
                        <a:rPr lang="en-GB" sz="1200" dirty="0" smtClean="0">
                          <a:solidFill>
                            <a:schemeClr val="tx1"/>
                          </a:solidFill>
                          <a:latin typeface="Calibri" pitchFamily="34" charset="0"/>
                          <a:cs typeface="Calibri" pitchFamily="34" charset="0"/>
                        </a:rPr>
                        <a:t>2</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Text</a:t>
                      </a:r>
                      <a:r>
                        <a:rPr lang="en-GB" sz="1200" baseline="0" dirty="0" smtClean="0">
                          <a:solidFill>
                            <a:schemeClr val="tx1"/>
                          </a:solidFill>
                          <a:latin typeface="Calibri" pitchFamily="34" charset="0"/>
                          <a:cs typeface="Calibri" pitchFamily="34" charset="0"/>
                        </a:rPr>
                        <a:t>, Alignment and Spelling</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Scene 1</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Introduction</a:t>
                      </a:r>
                      <a:r>
                        <a:rPr lang="en-GB" sz="1200" baseline="0" dirty="0" smtClean="0">
                          <a:solidFill>
                            <a:schemeClr val="tx1"/>
                          </a:solidFill>
                          <a:latin typeface="Calibri" pitchFamily="34" charset="0"/>
                          <a:cs typeface="Calibri" pitchFamily="34" charset="0"/>
                        </a:rPr>
                        <a:t> text should read - “Cube Systems Presents....” in Black in the middle of the screen</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Appears as expected, but at the top of the screen</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Move text to appear in the middle of the screen</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Screenshot</a:t>
                      </a:r>
                      <a:r>
                        <a:rPr lang="en-GB" sz="1200" baseline="0" dirty="0" smtClean="0">
                          <a:solidFill>
                            <a:schemeClr val="tx1"/>
                          </a:solidFill>
                          <a:latin typeface="Calibri" pitchFamily="34" charset="0"/>
                          <a:cs typeface="Calibri" pitchFamily="34" charset="0"/>
                        </a:rPr>
                        <a:t>s 6 and 7</a:t>
                      </a:r>
                      <a:endParaRPr lang="en-GB" sz="1200" dirty="0">
                        <a:solidFill>
                          <a:schemeClr val="tx1"/>
                        </a:solidFill>
                        <a:latin typeface="Calibri" pitchFamily="34" charset="0"/>
                        <a:cs typeface="Calibri" pitchFamily="34" charset="0"/>
                      </a:endParaRPr>
                    </a:p>
                  </a:txBody>
                  <a:tcPr/>
                </a:tc>
              </a:tr>
              <a:tr h="275416">
                <a:tc>
                  <a:txBody>
                    <a:bodyPr/>
                    <a:lstStyle/>
                    <a:p>
                      <a:r>
                        <a:rPr lang="en-GB" sz="1600" dirty="0" smtClean="0">
                          <a:solidFill>
                            <a:schemeClr val="tx1"/>
                          </a:solidFill>
                          <a:latin typeface="Calibri" pitchFamily="34" charset="0"/>
                          <a:cs typeface="Calibri" pitchFamily="34" charset="0"/>
                        </a:rPr>
                        <a:t>3</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43279550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88010"/>
            <a:ext cx="8784976" cy="4929222"/>
          </a:xfrm>
        </p:spPr>
        <p:txBody>
          <a:bodyPr>
            <a:noAutofit/>
          </a:bodyPr>
          <a:lstStyle/>
          <a:p>
            <a:pPr marL="273050" indent="-273050"/>
            <a:r>
              <a:rPr lang="en-GB" sz="2180" dirty="0" smtClean="0">
                <a:latin typeface="Calibri" pitchFamily="34" charset="0"/>
                <a:cs typeface="Calibri" pitchFamily="34" charset="0"/>
              </a:rPr>
              <a:t>The Final stage of creating a </a:t>
            </a:r>
            <a:r>
              <a:rPr lang="en-GB" sz="2180" dirty="0" smtClean="0">
                <a:latin typeface="Calibri" pitchFamily="34" charset="0"/>
                <a:cs typeface="Calibri" pitchFamily="34" charset="0"/>
              </a:rPr>
              <a:t>2D Animation </a:t>
            </a:r>
            <a:r>
              <a:rPr lang="en-GB" sz="2180" dirty="0" smtClean="0">
                <a:latin typeface="Calibri" pitchFamily="34" charset="0"/>
                <a:cs typeface="Calibri" pitchFamily="34" charset="0"/>
              </a:rPr>
              <a:t>is exporting it and making sure it is optimised so that there are fewer issues using it. For this you will need to export and justify the suitable format selected for your animation and evidence needs to be made of:</a:t>
            </a:r>
          </a:p>
          <a:p>
            <a:pPr marL="273050" indent="-273050"/>
            <a:r>
              <a:rPr lang="en-GB" sz="2180" dirty="0" smtClean="0">
                <a:latin typeface="Calibri" pitchFamily="34" charset="0"/>
                <a:cs typeface="Calibri" pitchFamily="34" charset="0"/>
              </a:rPr>
              <a:t>Illustrate you have exported your finished animation in a suitable format.</a:t>
            </a:r>
          </a:p>
          <a:p>
            <a:pPr marL="273050" indent="-273050"/>
            <a:r>
              <a:rPr lang="en-GB" sz="2180" dirty="0" smtClean="0">
                <a:latin typeface="Calibri" pitchFamily="34" charset="0"/>
                <a:cs typeface="Calibri" pitchFamily="34" charset="0"/>
              </a:rPr>
              <a:t>Explain the procedure in a short step by step sequence.</a:t>
            </a:r>
          </a:p>
          <a:p>
            <a:pPr marL="273050" indent="-273050"/>
            <a:r>
              <a:rPr lang="en-GB" sz="2180" dirty="0" smtClean="0">
                <a:latin typeface="Calibri" pitchFamily="34" charset="0"/>
                <a:cs typeface="Calibri" pitchFamily="34" charset="0"/>
              </a:rPr>
              <a:t>Ensure you show the exported files details.</a:t>
            </a:r>
          </a:p>
          <a:p>
            <a:pPr marL="273050" indent="-273050"/>
            <a:r>
              <a:rPr lang="en-GB" sz="2180" dirty="0" smtClean="0">
                <a:latin typeface="Calibri" pitchFamily="34" charset="0"/>
                <a:cs typeface="Calibri" pitchFamily="34" charset="0"/>
              </a:rPr>
              <a:t>Optimise the finished version</a:t>
            </a:r>
          </a:p>
          <a:p>
            <a:pPr marL="273050" indent="-273050"/>
            <a:r>
              <a:rPr lang="en-GB" sz="2180" dirty="0" smtClean="0">
                <a:latin typeface="Calibri" pitchFamily="34" charset="0"/>
                <a:cs typeface="Calibri" pitchFamily="34" charset="0"/>
              </a:rPr>
              <a:t>Compare the file sizes, resolution and loading times.</a:t>
            </a:r>
          </a:p>
          <a:p>
            <a:pPr marL="109728" indent="0">
              <a:buNone/>
            </a:pPr>
            <a:r>
              <a:rPr lang="en-GB" sz="2180" b="1" dirty="0" smtClean="0">
                <a:latin typeface="Calibri" pitchFamily="34" charset="0"/>
                <a:cs typeface="Calibri" pitchFamily="34" charset="0"/>
              </a:rPr>
              <a:t>P3.3 </a:t>
            </a:r>
            <a:r>
              <a:rPr lang="en-GB" sz="2180" b="1" dirty="0" smtClean="0">
                <a:latin typeface="Calibri" pitchFamily="34" charset="0"/>
                <a:cs typeface="Calibri" pitchFamily="34" charset="0"/>
              </a:rPr>
              <a:t>- Task 05 </a:t>
            </a:r>
            <a:r>
              <a:rPr lang="en-GB" sz="2180" dirty="0" smtClean="0">
                <a:latin typeface="Calibri" pitchFamily="34" charset="0"/>
                <a:cs typeface="Calibri" pitchFamily="34" charset="0"/>
              </a:rPr>
              <a:t>- Evidence exporting the animation into an appropriate file format for the </a:t>
            </a:r>
            <a:r>
              <a:rPr lang="en-GB" sz="2180" dirty="0" smtClean="0">
                <a:latin typeface="Calibri" pitchFamily="34" charset="0"/>
                <a:cs typeface="Calibri" pitchFamily="34" charset="0"/>
              </a:rPr>
              <a:t>client and </a:t>
            </a:r>
            <a:r>
              <a:rPr lang="en-GB" sz="2180" dirty="0" smtClean="0">
                <a:latin typeface="Calibri" pitchFamily="34" charset="0"/>
                <a:cs typeface="Calibri" pitchFamily="34" charset="0"/>
              </a:rPr>
              <a:t>evidence optimising the </a:t>
            </a:r>
            <a:r>
              <a:rPr lang="en-GB" sz="2180" dirty="0">
                <a:latin typeface="Calibri" pitchFamily="34" charset="0"/>
                <a:cs typeface="Calibri" pitchFamily="34" charset="0"/>
              </a:rPr>
              <a:t>animation </a:t>
            </a:r>
            <a:r>
              <a:rPr lang="en-GB" sz="2180" dirty="0" smtClean="0">
                <a:latin typeface="Calibri" pitchFamily="34" charset="0"/>
                <a:cs typeface="Calibri" pitchFamily="34" charset="0"/>
              </a:rPr>
              <a:t>for maximum </a:t>
            </a:r>
            <a:r>
              <a:rPr lang="en-GB" sz="2180" dirty="0" smtClean="0">
                <a:latin typeface="Calibri" pitchFamily="34" charset="0"/>
                <a:cs typeface="Calibri" pitchFamily="34" charset="0"/>
              </a:rPr>
              <a:t>compatibility</a:t>
            </a:r>
            <a:r>
              <a:rPr lang="en-GB" sz="2180" dirty="0" smtClean="0">
                <a:latin typeface="Calibri" pitchFamily="34" charset="0"/>
                <a:cs typeface="Calibri" pitchFamily="34" charset="0"/>
              </a:rPr>
              <a:t>.</a:t>
            </a:r>
          </a:p>
          <a:p>
            <a:pPr marL="109728" indent="0">
              <a:buNone/>
            </a:pPr>
            <a:r>
              <a:rPr lang="en-GB" sz="2180" b="1" dirty="0" smtClean="0">
                <a:latin typeface="Calibri" pitchFamily="34" charset="0"/>
                <a:cs typeface="Calibri" pitchFamily="34" charset="0"/>
              </a:rPr>
              <a:t>D3.2 </a:t>
            </a:r>
            <a:r>
              <a:rPr lang="en-GB" sz="2180" b="1" dirty="0" smtClean="0">
                <a:latin typeface="Calibri" pitchFamily="34" charset="0"/>
                <a:cs typeface="Calibri" pitchFamily="34" charset="0"/>
              </a:rPr>
              <a:t>– Task 06 –</a:t>
            </a:r>
            <a:r>
              <a:rPr lang="en-GB" sz="2180" dirty="0" smtClean="0">
                <a:latin typeface="Calibri" pitchFamily="34" charset="0"/>
                <a:cs typeface="Calibri" pitchFamily="34" charset="0"/>
              </a:rPr>
              <a:t> Explain in detail the choices you have made in exporting and optimising the animation in terms of Frame Rate, File type, and other options.</a:t>
            </a:r>
            <a:endParaRPr lang="en-GB" sz="2180" dirty="0">
              <a:latin typeface="Calibri" pitchFamily="34" charset="0"/>
              <a:cs typeface="Calibri" pitchFamily="34" charset="0"/>
            </a:endParaRPr>
          </a:p>
        </p:txBody>
      </p:sp>
      <p:pic>
        <p:nvPicPr>
          <p:cNvPr id="4098" name="Picture 2" descr="http://decal.acasylum.com/screenshots/icon_browser_export.png"/>
          <p:cNvPicPr>
            <a:picLocks noChangeAspect="1" noChangeArrowheads="1"/>
          </p:cNvPicPr>
          <p:nvPr/>
        </p:nvPicPr>
        <p:blipFill>
          <a:blip r:embed="rId3" cstate="print"/>
          <a:srcRect/>
          <a:stretch>
            <a:fillRect/>
          </a:stretch>
        </p:blipFill>
        <p:spPr bwMode="auto">
          <a:xfrm>
            <a:off x="6876256" y="2654131"/>
            <a:ext cx="2160240" cy="1206917"/>
          </a:xfrm>
          <a:prstGeom prst="rect">
            <a:avLst/>
          </a:prstGeom>
          <a:noFill/>
        </p:spPr>
      </p:pic>
      <p:sp>
        <p:nvSpPr>
          <p:cNvPr id="2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P3.3 </a:t>
            </a:r>
            <a:r>
              <a:rPr lang="en-GB" sz="1800" dirty="0"/>
              <a:t>- Create a </a:t>
            </a:r>
            <a:r>
              <a:rPr lang="en-GB" sz="1800" dirty="0">
                <a:cs typeface="Calibri" pitchFamily="34" charset="0"/>
              </a:rPr>
              <a:t>2D Animation with </a:t>
            </a:r>
            <a:r>
              <a:rPr lang="en-GB" sz="1800" dirty="0" smtClean="0">
                <a:cs typeface="Calibri" pitchFamily="34" charset="0"/>
              </a:rPr>
              <a:t>Soundtrack </a:t>
            </a:r>
            <a:r>
              <a:rPr lang="en-GB" sz="1800" dirty="0" smtClean="0"/>
              <a:t>- </a:t>
            </a:r>
            <a:r>
              <a:rPr lang="en-GB" sz="1800" dirty="0" smtClean="0"/>
              <a:t>Exporting and Optimising</a:t>
            </a:r>
            <a:endParaRPr lang="en-GB" sz="1800" dirty="0"/>
          </a:p>
        </p:txBody>
      </p:sp>
    </p:spTree>
    <p:extLst>
      <p:ext uri="{BB962C8B-B14F-4D97-AF65-F5344CB8AC3E}">
        <p14:creationId xmlns:p14="http://schemas.microsoft.com/office/powerpoint/2010/main" val="228864024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indent="0">
              <a:buNone/>
            </a:pPr>
            <a:r>
              <a:rPr lang="en-GB" sz="2400" b="1" dirty="0">
                <a:latin typeface="Calibri" pitchFamily="34" charset="0"/>
                <a:cs typeface="Calibri" pitchFamily="34" charset="0"/>
              </a:rPr>
              <a:t>P3.1 - Task 01 </a:t>
            </a:r>
            <a:r>
              <a:rPr lang="en-GB" sz="2400" dirty="0">
                <a:latin typeface="Calibri" pitchFamily="34" charset="0"/>
                <a:cs typeface="Calibri" pitchFamily="34" charset="0"/>
              </a:rPr>
              <a:t>- Evidence the </a:t>
            </a:r>
            <a:r>
              <a:rPr lang="en-GB" sz="2400" dirty="0">
                <a:solidFill>
                  <a:schemeClr val="dk1"/>
                </a:solidFill>
                <a:latin typeface="Calibri" pitchFamily="34" charset="0"/>
                <a:cs typeface="Calibri" pitchFamily="34" charset="0"/>
              </a:rPr>
              <a:t>Creation of the 2D animation following industry practice, working within appropriate conventions.</a:t>
            </a:r>
          </a:p>
          <a:p>
            <a:pPr marL="0" indent="0">
              <a:buNone/>
            </a:pPr>
            <a:r>
              <a:rPr lang="en-GB" sz="2400" b="1" dirty="0" smtClean="0">
                <a:latin typeface="Calibri" pitchFamily="34" charset="0"/>
                <a:cs typeface="Calibri" pitchFamily="34" charset="0"/>
              </a:rPr>
              <a:t>M3.1 </a:t>
            </a:r>
            <a:r>
              <a:rPr lang="en-GB" sz="2400" b="1" dirty="0">
                <a:latin typeface="Calibri" pitchFamily="34" charset="0"/>
                <a:cs typeface="Calibri" pitchFamily="34" charset="0"/>
              </a:rPr>
              <a:t>- Task 02 </a:t>
            </a:r>
            <a:r>
              <a:rPr lang="en-GB" sz="2400" dirty="0">
                <a:latin typeface="Calibri" pitchFamily="34" charset="0"/>
                <a:cs typeface="Calibri" pitchFamily="34" charset="0"/>
              </a:rPr>
              <a:t>- </a:t>
            </a:r>
            <a:r>
              <a:rPr lang="en-GB" sz="2400" dirty="0">
                <a:solidFill>
                  <a:schemeClr val="dk1"/>
                </a:solidFill>
                <a:latin typeface="Calibri" pitchFamily="34" charset="0"/>
                <a:cs typeface="Calibri" pitchFamily="34" charset="0"/>
              </a:rPr>
              <a:t>Use advanced software functions to enhance 2D animation with a soundtrack.</a:t>
            </a:r>
          </a:p>
          <a:p>
            <a:pPr marL="0" indent="0">
              <a:buNone/>
            </a:pPr>
            <a:r>
              <a:rPr lang="en-GB" sz="2400" b="1" dirty="0">
                <a:latin typeface="Calibri" pitchFamily="34" charset="0"/>
                <a:cs typeface="Calibri" pitchFamily="34" charset="0"/>
              </a:rPr>
              <a:t>D3.1 – Task 03 - </a:t>
            </a:r>
            <a:r>
              <a:rPr lang="en-GB" sz="2400" dirty="0">
                <a:solidFill>
                  <a:schemeClr val="dk1"/>
                </a:solidFill>
                <a:latin typeface="Calibri" pitchFamily="34" charset="0"/>
                <a:cs typeface="Calibri" pitchFamily="34" charset="0"/>
              </a:rPr>
              <a:t>Justify how the use of advanced software functions has improved the final animation</a:t>
            </a:r>
            <a:r>
              <a:rPr lang="en-GB" sz="2400" dirty="0" smtClean="0">
                <a:solidFill>
                  <a:schemeClr val="dk1"/>
                </a:solidFill>
                <a:latin typeface="Calibri" pitchFamily="34" charset="0"/>
                <a:cs typeface="Calibri" pitchFamily="34" charset="0"/>
              </a:rPr>
              <a:t>.</a:t>
            </a:r>
            <a:r>
              <a:rPr lang="en-GB" sz="2400" b="1" dirty="0">
                <a:latin typeface="Calibri" pitchFamily="34" charset="0"/>
                <a:cs typeface="Calibri" pitchFamily="34" charset="0"/>
              </a:rPr>
              <a:t> </a:t>
            </a:r>
            <a:endParaRPr lang="en-GB" sz="2400" b="1" dirty="0" smtClean="0">
              <a:latin typeface="Calibri" pitchFamily="34" charset="0"/>
              <a:cs typeface="Calibri" pitchFamily="34" charset="0"/>
            </a:endParaRPr>
          </a:p>
          <a:p>
            <a:pPr marL="0" indent="0">
              <a:buNone/>
            </a:pPr>
            <a:r>
              <a:rPr lang="en-GB" sz="2400" b="1" dirty="0">
                <a:latin typeface="Calibri" pitchFamily="34" charset="0"/>
                <a:cs typeface="Calibri" pitchFamily="34" charset="0"/>
              </a:rPr>
              <a:t>P3.2 - Task 04 </a:t>
            </a:r>
            <a:r>
              <a:rPr lang="en-GB" sz="2400" dirty="0">
                <a:latin typeface="Calibri" pitchFamily="34" charset="0"/>
                <a:cs typeface="Calibri" pitchFamily="34" charset="0"/>
              </a:rPr>
              <a:t>- Create a test table that can be used to test your animation. </a:t>
            </a:r>
          </a:p>
          <a:p>
            <a:pPr marL="0" indent="0">
              <a:buNone/>
            </a:pPr>
            <a:r>
              <a:rPr lang="en-GB" sz="2400" b="1" dirty="0" smtClean="0">
                <a:latin typeface="Calibri" pitchFamily="34" charset="0"/>
                <a:cs typeface="Calibri" pitchFamily="34" charset="0"/>
              </a:rPr>
              <a:t>P3.3 </a:t>
            </a:r>
            <a:r>
              <a:rPr lang="en-GB" sz="2400" b="1" dirty="0">
                <a:latin typeface="Calibri" pitchFamily="34" charset="0"/>
                <a:cs typeface="Calibri" pitchFamily="34" charset="0"/>
              </a:rPr>
              <a:t>- Task 05 </a:t>
            </a:r>
            <a:r>
              <a:rPr lang="en-GB" sz="2400" dirty="0">
                <a:latin typeface="Calibri" pitchFamily="34" charset="0"/>
                <a:cs typeface="Calibri" pitchFamily="34" charset="0"/>
              </a:rPr>
              <a:t>- Evidence exporting the animation into an appropriate file format for the client and evidence optimising the animation for maximum compatibility.</a:t>
            </a:r>
          </a:p>
          <a:p>
            <a:pPr marL="0" indent="0">
              <a:buNone/>
            </a:pPr>
            <a:r>
              <a:rPr lang="en-GB" sz="2400" b="1" dirty="0">
                <a:latin typeface="Calibri" pitchFamily="34" charset="0"/>
                <a:cs typeface="Calibri" pitchFamily="34" charset="0"/>
              </a:rPr>
              <a:t>D3.2 – Task 06 –</a:t>
            </a:r>
            <a:r>
              <a:rPr lang="en-GB" sz="2400" dirty="0">
                <a:latin typeface="Calibri" pitchFamily="34" charset="0"/>
                <a:cs typeface="Calibri" pitchFamily="34" charset="0"/>
              </a:rPr>
              <a:t> Explain in detail the choices you have made in exporting and optimising the animation in terms of Frame Rate, File type, and other options</a:t>
            </a:r>
            <a:r>
              <a:rPr lang="en-GB" sz="2400" dirty="0" smtClean="0">
                <a:latin typeface="Calibri" pitchFamily="34" charset="0"/>
                <a:cs typeface="Calibri" pitchFamily="34" charset="0"/>
              </a:rPr>
              <a:t>.</a:t>
            </a:r>
            <a:endParaRPr lang="en-GB" sz="24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LO3 -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43175821"/>
              </p:ext>
            </p:extLst>
          </p:nvPr>
        </p:nvGraphicFramePr>
        <p:xfrm>
          <a:off x="179512" y="845016"/>
          <a:ext cx="8784976" cy="560832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1061281">
                <a:tc gridSpan="2">
                  <a:txBody>
                    <a:bodyPr/>
                    <a:lstStyle/>
                    <a:p>
                      <a:r>
                        <a:rPr kumimoji="0" lang="en-GB" sz="1300" u="none" strike="noStrike" kern="1200" baseline="0" dirty="0" smtClean="0">
                          <a:latin typeface="Calibri" pitchFamily="34" charset="0"/>
                          <a:cs typeface="Calibri" pitchFamily="34" charset="0"/>
                        </a:rPr>
                        <a:t>Learning Outcome (LO) </a:t>
                      </a:r>
                    </a:p>
                    <a:p>
                      <a:r>
                        <a:rPr kumimoji="0" lang="en-GB" sz="1300" u="none" strike="noStrike" kern="1200" baseline="0" dirty="0" smtClean="0">
                          <a:latin typeface="Calibri" pitchFamily="34" charset="0"/>
                          <a:cs typeface="Calibri" pitchFamily="34" charset="0"/>
                        </a:rPr>
                        <a:t>The learner will:</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300" u="none" strike="noStrike" kern="1200" baseline="0" dirty="0" smtClean="0">
                          <a:latin typeface="Calibri" pitchFamily="34" charset="0"/>
                          <a:cs typeface="Calibri" pitchFamily="34" charset="0"/>
                        </a:rPr>
                        <a:t>Pass </a:t>
                      </a:r>
                    </a:p>
                    <a:p>
                      <a:r>
                        <a:rPr kumimoji="0" lang="en-GB" sz="1300" u="none" strike="noStrike" kern="1200" baseline="0" dirty="0" smtClean="0">
                          <a:latin typeface="Calibri" pitchFamily="34" charset="0"/>
                          <a:cs typeface="Calibri" pitchFamily="34" charset="0"/>
                        </a:rPr>
                        <a:t>The assessment criteria are the pass requirements for this unit. </a:t>
                      </a:r>
                    </a:p>
                    <a:p>
                      <a:r>
                        <a:rPr kumimoji="0" lang="en-GB" sz="1300" u="none" strike="noStrike" kern="1200" baseline="0" dirty="0" smtClean="0">
                          <a:latin typeface="Calibri" pitchFamily="34" charset="0"/>
                          <a:cs typeface="Calibri" pitchFamily="34" charset="0"/>
                        </a:rPr>
                        <a:t>The learner can: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300" u="none" strike="noStrike" kern="1200" baseline="0" dirty="0" smtClean="0">
                          <a:latin typeface="Calibri" pitchFamily="34" charset="0"/>
                          <a:cs typeface="Calibri" pitchFamily="34" charset="0"/>
                        </a:rPr>
                        <a:t>Merit </a:t>
                      </a:r>
                    </a:p>
                    <a:p>
                      <a:r>
                        <a:rPr kumimoji="0" lang="en-GB" sz="13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300" u="none" strike="noStrike" kern="1200" baseline="0" dirty="0" smtClean="0">
                          <a:latin typeface="Calibri" pitchFamily="34" charset="0"/>
                          <a:cs typeface="Calibri" pitchFamily="34" charset="0"/>
                        </a:rPr>
                        <a:t>Distinction </a:t>
                      </a:r>
                    </a:p>
                    <a:p>
                      <a:r>
                        <a:rPr kumimoji="0" lang="en-GB" sz="13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300" smtClean="0">
                          <a:latin typeface="Calibri" pitchFamily="34" charset="0"/>
                          <a:cs typeface="Calibri" pitchFamily="34" charset="0"/>
                        </a:rPr>
                        <a:t>1</a:t>
                      </a:r>
                      <a:endParaRPr lang="en-GB" sz="1300" dirty="0">
                        <a:latin typeface="Calibri" pitchFamily="34" charset="0"/>
                        <a:cs typeface="Calibri" pitchFamily="34" charset="0"/>
                      </a:endParaRP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Understand the techniques and development of 2D animation </a:t>
                      </a:r>
                    </a:p>
                  </a:txBody>
                  <a:tcPr/>
                </a:tc>
                <a:tc>
                  <a:txBody>
                    <a:bodyPr/>
                    <a:lstStyle/>
                    <a:p>
                      <a:r>
                        <a:rPr lang="en-GB" sz="1300" smtClean="0">
                          <a:latin typeface="Calibri" pitchFamily="34" charset="0"/>
                          <a:cs typeface="Calibri" pitchFamily="34" charset="0"/>
                        </a:rPr>
                        <a:t>P1</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Summarise accurately the techniques and development of 2D animation with some appropriate use of subject terminology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M1 - Identify how specialist techniques have impacted on approaches used in animation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D1 - Compare the different specialist techniques used by key animators when creating characters </a:t>
                      </a:r>
                    </a:p>
                  </a:txBody>
                  <a:tcPr/>
                </a:tc>
              </a:tr>
              <a:tr h="843488">
                <a:tc>
                  <a:txBody>
                    <a:bodyPr/>
                    <a:lstStyle/>
                    <a:p>
                      <a:r>
                        <a:rPr lang="en-GB" sz="1300" smtClean="0">
                          <a:latin typeface="Calibri" pitchFamily="34" charset="0"/>
                          <a:cs typeface="Calibri" pitchFamily="34" charset="0"/>
                        </a:rPr>
                        <a:t>2</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devise a 2D animation with soundtrack </a:t>
                      </a:r>
                    </a:p>
                  </a:txBody>
                  <a:tcPr/>
                </a:tc>
                <a:tc>
                  <a:txBody>
                    <a:bodyPr/>
                    <a:lstStyle/>
                    <a:p>
                      <a:r>
                        <a:rPr lang="en-GB" sz="1300" dirty="0" smtClean="0">
                          <a:latin typeface="Calibri" pitchFamily="34" charset="0"/>
                          <a:cs typeface="Calibri" pitchFamily="34" charset="0"/>
                        </a:rPr>
                        <a:t>P2</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Generate outline ideas for a 2D animation with soundtrack working within appropriate conventions and with some assistance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M2 - Create annotated storyboarding ideas for a 2D animation with soundtrack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D2 - Create additional planning documentation for a 2D animation with soundtrack </a:t>
                      </a:r>
                      <a:r>
                        <a:rPr kumimoji="0" lang="en-GB" sz="1300" u="none" strike="noStrike" kern="1200" baseline="0" dirty="0" smtClean="0">
                          <a:latin typeface="Calibri" pitchFamily="34" charset="0"/>
                          <a:cs typeface="Calibri" pitchFamily="34" charset="0"/>
                        </a:rPr>
                        <a:t>	</a:t>
                      </a:r>
                    </a:p>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tc>
              </a:tr>
              <a:tr h="648072">
                <a:tc>
                  <a:txBody>
                    <a:bodyPr/>
                    <a:lstStyle/>
                    <a:p>
                      <a:r>
                        <a:rPr lang="en-GB" sz="1300" dirty="0" smtClean="0">
                          <a:latin typeface="Calibri" pitchFamily="34" charset="0"/>
                          <a:cs typeface="Calibri" pitchFamily="34" charset="0"/>
                        </a:rPr>
                        <a:t>3</a:t>
                      </a:r>
                      <a:endParaRPr lang="en-GB" sz="1300"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produce a 2D animation with soundtrack </a:t>
                      </a:r>
                    </a:p>
                  </a:txBody>
                  <a:tcPr>
                    <a:solidFill>
                      <a:srgbClr val="FFC000"/>
                    </a:solidFill>
                  </a:tcPr>
                </a:tc>
                <a:tc>
                  <a:txBody>
                    <a:bodyPr/>
                    <a:lstStyle/>
                    <a:p>
                      <a:r>
                        <a:rPr lang="en-GB" sz="1300" dirty="0" smtClean="0">
                          <a:latin typeface="Calibri" pitchFamily="34" charset="0"/>
                          <a:cs typeface="Calibri" pitchFamily="34" charset="0"/>
                        </a:rPr>
                        <a:t>P3</a:t>
                      </a:r>
                      <a:endParaRPr lang="en-GB" sz="1300" b="1"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Produce a 2D animation with soundtrack with some assistance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M3 - Use advanced software functions to enhance 2D animation with a soundtrack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D3 - Justify how the use of enhanced functionalities has improved the animation </a:t>
                      </a:r>
                    </a:p>
                  </a:txBody>
                  <a:tcPr>
                    <a:solidFill>
                      <a:srgbClr val="FFC000"/>
                    </a:solidFill>
                  </a:tcPr>
                </a:tc>
              </a:tr>
              <a:tr h="648072">
                <a:tc>
                  <a:txBody>
                    <a:bodyPr/>
                    <a:lstStyle/>
                    <a:p>
                      <a:r>
                        <a:rPr lang="en-GB" sz="1300" dirty="0" smtClean="0">
                          <a:latin typeface="Calibri" pitchFamily="34" charset="0"/>
                          <a:cs typeface="Calibri" pitchFamily="34" charset="0"/>
                        </a:rPr>
                        <a:t>4</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evaluate audience responses to own 2D animation work </a:t>
                      </a:r>
                    </a:p>
                  </a:txBody>
                  <a:tcPr/>
                </a:tc>
                <a:tc>
                  <a:txBody>
                    <a:bodyPr/>
                    <a:lstStyle/>
                    <a:p>
                      <a:r>
                        <a:rPr lang="en-GB" sz="1300" b="1" dirty="0" smtClean="0">
                          <a:latin typeface="Calibri" pitchFamily="34" charset="0"/>
                          <a:cs typeface="Calibri" pitchFamily="34" charset="0"/>
                        </a:rPr>
                        <a:t>P4</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Comment on audience responses to own 2D work with some appropriate use of subject terminology </a:t>
                      </a: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M4 -Identify improvements to a 2D animation with soundtrack in response to audience feedback </a:t>
                      </a: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1800" b="1" dirty="0">
                <a:latin typeface="Calibri" pitchFamily="34" charset="0"/>
                <a:cs typeface="Calibri" pitchFamily="34" charset="0"/>
              </a:rPr>
              <a:t>Assessment Criteria </a:t>
            </a:r>
            <a:r>
              <a:rPr lang="en-GB" sz="1800" b="1" dirty="0" smtClean="0">
                <a:latin typeface="Calibri" pitchFamily="34" charset="0"/>
                <a:cs typeface="Calibri" pitchFamily="34" charset="0"/>
              </a:rPr>
              <a:t>P3</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Learners </a:t>
            </a:r>
            <a:r>
              <a:rPr lang="en-GB" sz="1800" dirty="0">
                <a:latin typeface="Calibri" pitchFamily="34" charset="0"/>
                <a:cs typeface="Calibri" pitchFamily="34" charset="0"/>
              </a:rPr>
              <a:t>must provide documentation that includes screen captures of the process they followed to produce the 2D animation with soundtrack. They should evidence that the animation is at least 45 seconds in length and include enough detail to enable a full visualisation of the whole animation and the tools and techniques that have been employed to create it. This could be in the form of a report. Learners should provide the animation with soundtrack as evidence. The animation could be based on their ideas for P2/M2/D2. </a:t>
            </a:r>
            <a:endParaRPr lang="en-GB" sz="1800" dirty="0" smtClean="0">
              <a:latin typeface="Calibri" pitchFamily="34" charset="0"/>
              <a:cs typeface="Calibri" pitchFamily="34" charset="0"/>
            </a:endParaRPr>
          </a:p>
          <a:p>
            <a:pPr marL="109728" indent="0">
              <a:buNone/>
            </a:pPr>
            <a:r>
              <a:rPr lang="en-GB" sz="1800" b="1" dirty="0" smtClean="0">
                <a:latin typeface="Calibri" pitchFamily="34" charset="0"/>
                <a:cs typeface="Calibri" pitchFamily="34" charset="0"/>
              </a:rPr>
              <a:t>Assessment </a:t>
            </a:r>
            <a:r>
              <a:rPr lang="en-GB" sz="1800" b="1" dirty="0">
                <a:latin typeface="Calibri" pitchFamily="34" charset="0"/>
                <a:cs typeface="Calibri" pitchFamily="34" charset="0"/>
              </a:rPr>
              <a:t>Criteria </a:t>
            </a:r>
            <a:r>
              <a:rPr lang="en-GB" sz="1800" b="1" dirty="0" smtClean="0">
                <a:latin typeface="Calibri" pitchFamily="34" charset="0"/>
                <a:cs typeface="Calibri" pitchFamily="34" charset="0"/>
              </a:rPr>
              <a:t>M3</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Learners </a:t>
            </a:r>
            <a:r>
              <a:rPr lang="en-GB" sz="1800" dirty="0">
                <a:latin typeface="Calibri" pitchFamily="34" charset="0"/>
                <a:cs typeface="Calibri" pitchFamily="34" charset="0"/>
              </a:rPr>
              <a:t>should show that they have used advanced software functions to enhance their animation such as scripting, green screen (chromo keying), rendering. This may be an extension of P3 to include additional evidence, explanations and justifications and images or screen captures will also support this evidencing. </a:t>
            </a:r>
            <a:endParaRPr lang="en-GB" sz="1800" dirty="0" smtClean="0">
              <a:latin typeface="Calibri" pitchFamily="34" charset="0"/>
              <a:cs typeface="Calibri" pitchFamily="34" charset="0"/>
            </a:endParaRPr>
          </a:p>
          <a:p>
            <a:pPr marL="109728" indent="0">
              <a:buNone/>
            </a:pPr>
            <a:r>
              <a:rPr lang="en-GB" sz="1800" b="1" dirty="0" smtClean="0">
                <a:latin typeface="Calibri" pitchFamily="34" charset="0"/>
                <a:cs typeface="Calibri" pitchFamily="34" charset="0"/>
              </a:rPr>
              <a:t>Assessment </a:t>
            </a:r>
            <a:r>
              <a:rPr lang="en-GB" sz="1800" b="1" dirty="0">
                <a:latin typeface="Calibri" pitchFamily="34" charset="0"/>
                <a:cs typeface="Calibri" pitchFamily="34" charset="0"/>
              </a:rPr>
              <a:t>Criteria </a:t>
            </a:r>
            <a:r>
              <a:rPr lang="en-GB" sz="1800" b="1" dirty="0" smtClean="0">
                <a:latin typeface="Calibri" pitchFamily="34" charset="0"/>
                <a:cs typeface="Calibri" pitchFamily="34" charset="0"/>
              </a:rPr>
              <a:t>D3</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Learners </a:t>
            </a:r>
            <a:r>
              <a:rPr lang="en-GB" sz="1800" dirty="0">
                <a:latin typeface="Calibri" pitchFamily="34" charset="0"/>
                <a:cs typeface="Calibri" pitchFamily="34" charset="0"/>
              </a:rPr>
              <a:t>should justify how the use of enhanced functionalities has improved their animation. This may be an extension of M3 but should include clear justification for all the functionalities used.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P3, M3 and D3</a:t>
            </a:r>
            <a:endParaRPr lang="en-GB" sz="3200" dirty="0"/>
          </a:p>
        </p:txBody>
      </p:sp>
    </p:spTree>
    <p:extLst>
      <p:ext uri="{BB962C8B-B14F-4D97-AF65-F5344CB8AC3E}">
        <p14:creationId xmlns:p14="http://schemas.microsoft.com/office/powerpoint/2010/main" val="1922270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be taught how to construct different 2D animations using different techniques this will include stop motion/frame and digital animation using for example flash, clay animation. This should be using software that they have also been taught and had the opportunity to explore and practice on. </a:t>
            </a:r>
            <a:endParaRPr lang="en-GB" sz="2000" dirty="0" smtClean="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will be taught how to best light a scene, the use of props and the scene that the animation is set in, camera angles (points of view) the use of other characters within the </a:t>
            </a:r>
            <a:r>
              <a:rPr lang="en-GB" sz="2000" dirty="0" smtClean="0">
                <a:latin typeface="Calibri" pitchFamily="34" charset="0"/>
                <a:cs typeface="Calibri" pitchFamily="34" charset="0"/>
              </a:rPr>
              <a:t>animation.</a:t>
            </a:r>
          </a:p>
          <a:p>
            <a:r>
              <a:rPr lang="en-GB" sz="2000" dirty="0" smtClean="0">
                <a:latin typeface="Calibri" pitchFamily="34" charset="0"/>
                <a:cs typeface="Calibri" pitchFamily="34" charset="0"/>
              </a:rPr>
              <a:t>They </a:t>
            </a:r>
            <a:r>
              <a:rPr lang="en-GB" sz="2000" dirty="0">
                <a:latin typeface="Calibri" pitchFamily="34" charset="0"/>
                <a:cs typeface="Calibri" pitchFamily="34" charset="0"/>
              </a:rPr>
              <a:t>must also be taught how to use sound to good effect within their 2D animation (sound track, effects, dialogue) and be shown how to overlay this onto the animation and synchronise sound to animation. </a:t>
            </a:r>
            <a:endParaRPr lang="en-GB" sz="2000" dirty="0" smtClean="0">
              <a:latin typeface="Calibri" pitchFamily="34" charset="0"/>
              <a:cs typeface="Calibri" pitchFamily="34" charset="0"/>
            </a:endParaRPr>
          </a:p>
          <a:p>
            <a:r>
              <a:rPr lang="en-GB" sz="2000" dirty="0" smtClean="0">
                <a:latin typeface="Calibri" pitchFamily="34" charset="0"/>
                <a:cs typeface="Calibri" pitchFamily="34" charset="0"/>
              </a:rPr>
              <a:t>They </a:t>
            </a:r>
            <a:r>
              <a:rPr lang="en-GB" sz="2000" dirty="0">
                <a:latin typeface="Calibri" pitchFamily="34" charset="0"/>
                <a:cs typeface="Calibri" pitchFamily="34" charset="0"/>
              </a:rPr>
              <a:t>should create short animations to a storyboard and then present their animations to the group as the target audience for review and </a:t>
            </a:r>
            <a:r>
              <a:rPr lang="en-GB" sz="2000" dirty="0" smtClean="0">
                <a:latin typeface="Calibri" pitchFamily="34" charset="0"/>
                <a:cs typeface="Calibri" pitchFamily="34" charset="0"/>
              </a:rPr>
              <a:t>feedback.</a:t>
            </a:r>
          </a:p>
          <a:p>
            <a:r>
              <a:rPr lang="en-GB" sz="2000" dirty="0" smtClean="0">
                <a:latin typeface="Calibri" pitchFamily="34" charset="0"/>
                <a:cs typeface="Calibri" pitchFamily="34" charset="0"/>
              </a:rPr>
              <a:t>They </a:t>
            </a:r>
            <a:r>
              <a:rPr lang="en-GB" sz="2000" dirty="0">
                <a:latin typeface="Calibri" pitchFamily="34" charset="0"/>
                <a:cs typeface="Calibri" pitchFamily="34" charset="0"/>
              </a:rPr>
              <a:t>should be shown how to construct a testing plan/table and should construct one based on the animation they have created looking at different areas such as smoothness of animation, frame rate, aesthetics, how appropriate the sound was to the animation and the syncing of the sound to the animation. Testing others animations is also good practice as it is unfamiliar to them. </a:t>
            </a:r>
          </a:p>
        </p:txBody>
      </p:sp>
      <p:sp>
        <p:nvSpPr>
          <p:cNvPr id="3" name="Title 2"/>
          <p:cNvSpPr>
            <a:spLocks noGrp="1"/>
          </p:cNvSpPr>
          <p:nvPr>
            <p:ph type="title"/>
          </p:nvPr>
        </p:nvSpPr>
        <p:spPr>
          <a:xfrm>
            <a:off x="107504" y="116632"/>
            <a:ext cx="8856984" cy="504056"/>
          </a:xfrm>
        </p:spPr>
        <p:txBody>
          <a:bodyPr>
            <a:noAutofit/>
          </a:bodyPr>
          <a:lstStyle/>
          <a:p>
            <a:r>
              <a:rPr lang="en-GB" sz="2300" dirty="0" smtClean="0"/>
              <a:t>LO3 </a:t>
            </a:r>
            <a:r>
              <a:rPr lang="en-GB" sz="2300" dirty="0"/>
              <a:t>- </a:t>
            </a:r>
            <a:r>
              <a:rPr lang="en-GB" sz="2300" dirty="0" smtClean="0">
                <a:cs typeface="Calibri" pitchFamily="34" charset="0"/>
              </a:rPr>
              <a:t>P</a:t>
            </a:r>
            <a:r>
              <a:rPr lang="en-GB" sz="2300" dirty="0" smtClean="0">
                <a:cs typeface="Calibri" pitchFamily="34" charset="0"/>
              </a:rPr>
              <a:t>roducing </a:t>
            </a:r>
            <a:r>
              <a:rPr lang="en-GB" sz="2300" dirty="0">
                <a:cs typeface="Calibri" pitchFamily="34" charset="0"/>
              </a:rPr>
              <a:t>a 2D </a:t>
            </a:r>
            <a:r>
              <a:rPr lang="en-GB" sz="2300" dirty="0" smtClean="0">
                <a:cs typeface="Calibri" pitchFamily="34" charset="0"/>
              </a:rPr>
              <a:t>Animation </a:t>
            </a:r>
            <a:r>
              <a:rPr lang="en-GB" sz="2300" dirty="0">
                <a:cs typeface="Calibri" pitchFamily="34" charset="0"/>
              </a:rPr>
              <a:t>with </a:t>
            </a:r>
            <a:r>
              <a:rPr lang="en-GB" sz="2300" dirty="0" smtClean="0">
                <a:cs typeface="Calibri" pitchFamily="34" charset="0"/>
              </a:rPr>
              <a:t>Soundtrack</a:t>
            </a:r>
            <a:r>
              <a:rPr lang="en-GB" sz="2300" dirty="0" smtClean="0"/>
              <a:t> </a:t>
            </a:r>
            <a:r>
              <a:rPr lang="en-GB" sz="2300" dirty="0" smtClean="0"/>
              <a:t>- Scenario</a:t>
            </a:r>
            <a:endParaRPr lang="en-GB" sz="2300" dirty="0"/>
          </a:p>
        </p:txBody>
      </p:sp>
    </p:spTree>
    <p:extLst>
      <p:ext uri="{BB962C8B-B14F-4D97-AF65-F5344CB8AC3E}">
        <p14:creationId xmlns:p14="http://schemas.microsoft.com/office/powerpoint/2010/main" val="2636712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620688"/>
            <a:ext cx="8858312" cy="5832648"/>
          </a:xfrm>
        </p:spPr>
        <p:txBody>
          <a:bodyPr>
            <a:noAutofit/>
          </a:bodyPr>
          <a:lstStyle/>
          <a:p>
            <a:pPr marL="273050" indent="-273050"/>
            <a:r>
              <a:rPr lang="en-GB" sz="2000" dirty="0" smtClean="0">
                <a:latin typeface="Calibri" pitchFamily="34" charset="0"/>
                <a:cs typeface="Calibri" pitchFamily="34" charset="0"/>
              </a:rPr>
              <a:t>The time has come to make the </a:t>
            </a:r>
            <a:r>
              <a:rPr lang="en-GB" sz="2000" dirty="0" smtClean="0">
                <a:latin typeface="Calibri" pitchFamily="34" charset="0"/>
                <a:cs typeface="Calibri" pitchFamily="34" charset="0"/>
              </a:rPr>
              <a:t>animation with Soundtrack. </a:t>
            </a:r>
            <a:r>
              <a:rPr lang="en-GB" sz="2000" dirty="0" smtClean="0">
                <a:latin typeface="Calibri" pitchFamily="34" charset="0"/>
                <a:cs typeface="Calibri" pitchFamily="34" charset="0"/>
              </a:rPr>
              <a:t>First you should practice at using the appropriate package or have the tools demonstrated. Using Fireworks, Flash, Expression Blend, Draw Plus, After Effects or Silverlight, or any other animation package you are confident at using, create your finished animation based on the storyboard and with the needs of the target audience in mind.</a:t>
            </a:r>
          </a:p>
          <a:p>
            <a:pPr marL="0" indent="0">
              <a:buNone/>
            </a:pPr>
            <a:r>
              <a:rPr lang="en-GB" sz="2000" b="1" dirty="0" smtClean="0">
                <a:latin typeface="Calibri" pitchFamily="34" charset="0"/>
                <a:cs typeface="Calibri" pitchFamily="34" charset="0"/>
              </a:rPr>
              <a:t>P3.1 </a:t>
            </a:r>
            <a:r>
              <a:rPr lang="en-GB" sz="2000" b="1" dirty="0" smtClean="0">
                <a:latin typeface="Calibri" pitchFamily="34" charset="0"/>
                <a:cs typeface="Calibri" pitchFamily="34" charset="0"/>
              </a:rPr>
              <a:t>- Task </a:t>
            </a:r>
            <a:r>
              <a:rPr lang="en-GB" sz="2000" b="1" dirty="0" smtClean="0">
                <a:latin typeface="Calibri" pitchFamily="34" charset="0"/>
                <a:cs typeface="Calibri" pitchFamily="34" charset="0"/>
              </a:rPr>
              <a:t>01 </a:t>
            </a:r>
            <a:r>
              <a:rPr lang="en-GB" sz="2000" dirty="0" smtClean="0">
                <a:latin typeface="Calibri" pitchFamily="34" charset="0"/>
                <a:cs typeface="Calibri" pitchFamily="34" charset="0"/>
              </a:rPr>
              <a:t>- Evidence the </a:t>
            </a:r>
            <a:r>
              <a:rPr lang="en-GB" sz="2000" dirty="0" smtClean="0">
                <a:solidFill>
                  <a:schemeClr val="dk1"/>
                </a:solidFill>
                <a:latin typeface="Calibri" pitchFamily="34" charset="0"/>
                <a:cs typeface="Calibri" pitchFamily="34" charset="0"/>
              </a:rPr>
              <a:t>Creation of the </a:t>
            </a:r>
            <a:r>
              <a:rPr lang="en-GB" sz="2000" dirty="0" smtClean="0">
                <a:solidFill>
                  <a:schemeClr val="dk1"/>
                </a:solidFill>
                <a:latin typeface="Calibri" pitchFamily="34" charset="0"/>
                <a:cs typeface="Calibri" pitchFamily="34" charset="0"/>
              </a:rPr>
              <a:t>2D </a:t>
            </a:r>
            <a:r>
              <a:rPr lang="en-GB" sz="2000" dirty="0">
                <a:solidFill>
                  <a:schemeClr val="dk1"/>
                </a:solidFill>
                <a:latin typeface="Calibri" pitchFamily="34" charset="0"/>
                <a:cs typeface="Calibri" pitchFamily="34" charset="0"/>
              </a:rPr>
              <a:t>animation following industry practice, working within appropriate </a:t>
            </a:r>
            <a:r>
              <a:rPr lang="en-GB" sz="2000" dirty="0" smtClean="0">
                <a:solidFill>
                  <a:schemeClr val="dk1"/>
                </a:solidFill>
                <a:latin typeface="Calibri" pitchFamily="34" charset="0"/>
                <a:cs typeface="Calibri" pitchFamily="34" charset="0"/>
              </a:rPr>
              <a:t>conventions.</a:t>
            </a:r>
          </a:p>
          <a:p>
            <a:pPr marL="285750" indent="-285750"/>
            <a:r>
              <a:rPr lang="en-GB" sz="1800" dirty="0" smtClean="0">
                <a:latin typeface="Calibri" pitchFamily="34" charset="0"/>
                <a:cs typeface="Calibri" pitchFamily="34" charset="0"/>
              </a:rPr>
              <a:t>As you create your animation you will need to explain the </a:t>
            </a:r>
            <a:r>
              <a:rPr lang="en-GB" sz="1800" b="1" dirty="0" smtClean="0">
                <a:latin typeface="Calibri" pitchFamily="34" charset="0"/>
                <a:cs typeface="Calibri" pitchFamily="34" charset="0"/>
              </a:rPr>
              <a:t>processes</a:t>
            </a:r>
            <a:r>
              <a:rPr lang="en-GB" sz="1800" dirty="0" smtClean="0">
                <a:latin typeface="Calibri" pitchFamily="34" charset="0"/>
                <a:cs typeface="Calibri" pitchFamily="34" charset="0"/>
              </a:rPr>
              <a:t> and </a:t>
            </a:r>
            <a:r>
              <a:rPr lang="en-GB" sz="1800" b="1" dirty="0" smtClean="0">
                <a:latin typeface="Calibri" pitchFamily="34" charset="0"/>
                <a:cs typeface="Calibri" pitchFamily="34" charset="0"/>
              </a:rPr>
              <a:t>techniques</a:t>
            </a:r>
            <a:r>
              <a:rPr lang="en-GB" sz="1800" dirty="0" smtClean="0">
                <a:latin typeface="Calibri" pitchFamily="34" charset="0"/>
                <a:cs typeface="Calibri" pitchFamily="34" charset="0"/>
              </a:rPr>
              <a:t> used. Be sure to cross reference your storyboards as you do so. </a:t>
            </a:r>
            <a:r>
              <a:rPr lang="en-GB" sz="1800" b="1" dirty="0" smtClean="0">
                <a:latin typeface="Calibri" pitchFamily="34" charset="0"/>
                <a:cs typeface="Calibri" pitchFamily="34" charset="0"/>
              </a:rPr>
              <a:t>REMEMBER</a:t>
            </a:r>
            <a:r>
              <a:rPr lang="en-GB" sz="1800" dirty="0" smtClean="0">
                <a:latin typeface="Calibri" pitchFamily="34" charset="0"/>
                <a:cs typeface="Calibri" pitchFamily="34" charset="0"/>
              </a:rPr>
              <a:t> your animation </a:t>
            </a:r>
            <a:r>
              <a:rPr lang="en-GB" sz="1800" b="1" dirty="0" smtClean="0">
                <a:latin typeface="Calibri" pitchFamily="34" charset="0"/>
                <a:cs typeface="Calibri" pitchFamily="34" charset="0"/>
              </a:rPr>
              <a:t>MUST BE </a:t>
            </a:r>
            <a:r>
              <a:rPr lang="en-GB" sz="1800" dirty="0" smtClean="0">
                <a:latin typeface="Calibri" pitchFamily="34" charset="0"/>
                <a:cs typeface="Calibri" pitchFamily="34" charset="0"/>
              </a:rPr>
              <a:t>at LEAST </a:t>
            </a:r>
            <a:r>
              <a:rPr lang="en-GB" sz="1800" b="1" dirty="0" smtClean="0">
                <a:latin typeface="Calibri" pitchFamily="34" charset="0"/>
                <a:cs typeface="Calibri" pitchFamily="34" charset="0"/>
              </a:rPr>
              <a:t>45</a:t>
            </a:r>
            <a:r>
              <a:rPr lang="en-GB" sz="1800" dirty="0" smtClean="0">
                <a:latin typeface="Calibri" pitchFamily="34" charset="0"/>
                <a:cs typeface="Calibri" pitchFamily="34" charset="0"/>
              </a:rPr>
              <a:t> seconds long.</a:t>
            </a:r>
          </a:p>
          <a:p>
            <a:pPr marL="14287" indent="0">
              <a:buNone/>
            </a:pPr>
            <a:endParaRPr lang="en-GB" sz="1100" dirty="0" smtClean="0">
              <a:latin typeface="Calibri" pitchFamily="34" charset="0"/>
              <a:cs typeface="Calibri" pitchFamily="34" charset="0"/>
            </a:endParaRPr>
          </a:p>
          <a:p>
            <a:endParaRPr lang="en-GB" sz="1600" dirty="0" smtClean="0">
              <a:latin typeface="Calibri" pitchFamily="34" charset="0"/>
              <a:cs typeface="Calibri" pitchFamily="34" charset="0"/>
            </a:endParaRPr>
          </a:p>
          <a:p>
            <a:endParaRPr lang="en-GB" sz="1600" dirty="0" smtClean="0">
              <a:latin typeface="Calibri" pitchFamily="34" charset="0"/>
              <a:cs typeface="Calibri" pitchFamily="34" charset="0"/>
            </a:endParaRPr>
          </a:p>
          <a:p>
            <a:endParaRPr lang="en-GB" sz="1600" dirty="0">
              <a:latin typeface="Calibri" pitchFamily="34" charset="0"/>
              <a:cs typeface="Calibri" pitchFamily="34" charset="0"/>
            </a:endParaRPr>
          </a:p>
          <a:p>
            <a:r>
              <a:rPr lang="en-GB" sz="1600" dirty="0" smtClean="0">
                <a:latin typeface="Calibri" pitchFamily="34" charset="0"/>
                <a:cs typeface="Calibri" pitchFamily="34" charset="0"/>
              </a:rPr>
              <a:t>Effects such as Arcs, Ease in and Out, Follow through and Overlapping Action are 4 of the 12 principles of animation, all animations with a storyline should reflect some of these principles in order to maintain audience belief. See next slides.</a:t>
            </a:r>
            <a:endParaRPr lang="en-GB" sz="1600" dirty="0" smtClean="0">
              <a:latin typeface="Calibri" pitchFamily="34" charset="0"/>
              <a:cs typeface="Calibri" pitchFamily="34" charset="0"/>
            </a:endParaRPr>
          </a:p>
          <a:p>
            <a:pPr>
              <a:buNone/>
            </a:pPr>
            <a:endParaRPr lang="en-GB" sz="1600" dirty="0" smtClean="0">
              <a:latin typeface="Calibri" pitchFamily="34" charset="0"/>
              <a:cs typeface="Calibri" pitchFamily="34" charset="0"/>
            </a:endParaRPr>
          </a:p>
          <a:p>
            <a:pPr>
              <a:buNone/>
            </a:pPr>
            <a:endParaRPr lang="en-GB" sz="1600" dirty="0" smtClean="0">
              <a:latin typeface="Calibri" pitchFamily="34" charset="0"/>
              <a:cs typeface="Calibri"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353176555"/>
              </p:ext>
            </p:extLst>
          </p:nvPr>
        </p:nvGraphicFramePr>
        <p:xfrm>
          <a:off x="253057" y="4185136"/>
          <a:ext cx="8712969" cy="828040"/>
        </p:xfrm>
        <a:graphic>
          <a:graphicData uri="http://schemas.openxmlformats.org/drawingml/2006/table">
            <a:tbl>
              <a:tblPr firstRow="1" bandRow="1">
                <a:tableStyleId>{5C22544A-7EE6-4342-B048-85BDC9FD1C3A}</a:tableStyleId>
              </a:tblPr>
              <a:tblGrid>
                <a:gridCol w="1442063"/>
                <a:gridCol w="1466300"/>
                <a:gridCol w="1587481"/>
                <a:gridCol w="1587481"/>
                <a:gridCol w="1320882"/>
                <a:gridCol w="1308762"/>
              </a:tblGrid>
              <a:tr h="370840">
                <a:tc>
                  <a:txBody>
                    <a:bodyPr/>
                    <a:lstStyle/>
                    <a:p>
                      <a:pPr algn="ctr"/>
                      <a:r>
                        <a:rPr kumimoji="0" lang="en-GB" sz="1200" b="1" kern="1200" dirty="0" smtClean="0">
                          <a:solidFill>
                            <a:schemeClr val="tx1"/>
                          </a:solidFill>
                          <a:latin typeface="Calibri" pitchFamily="34" charset="0"/>
                          <a:ea typeface="+mn-ea"/>
                          <a:cs typeface="Calibri" pitchFamily="34" charset="0"/>
                        </a:rPr>
                        <a:t>Multiple Camera Angles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Movement</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Layers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Arcs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Ease In and Out</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Follow Through</a:t>
                      </a:r>
                      <a:endParaRPr kumimoji="0" lang="en-GB" sz="1200" b="1" kern="1200" dirty="0">
                        <a:solidFill>
                          <a:schemeClr val="tx1"/>
                        </a:solidFill>
                        <a:latin typeface="Calibri" pitchFamily="34" charset="0"/>
                        <a:ea typeface="+mn-ea"/>
                        <a:cs typeface="Calibri" pitchFamily="34" charset="0"/>
                      </a:endParaRPr>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Overlapping Action</a:t>
                      </a: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Soundtrack Dialog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Soundtrack Music</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Soundtrack Effects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Setting the timing</a:t>
                      </a:r>
                    </a:p>
                  </a:txBody>
                  <a:tcPr anchor="ctr"/>
                </a:tc>
                <a:tc>
                  <a:txBody>
                    <a:bodyPr/>
                    <a:lstStyle/>
                    <a:p>
                      <a:pPr algn="ctr"/>
                      <a:r>
                        <a:rPr kumimoji="0" lang="en-GB" sz="1200" b="1" kern="1200" dirty="0" smtClean="0">
                          <a:solidFill>
                            <a:schemeClr val="tx1"/>
                          </a:solidFill>
                          <a:latin typeface="Calibri" pitchFamily="34" charset="0"/>
                          <a:ea typeface="+mn-ea"/>
                          <a:cs typeface="Calibri" pitchFamily="34" charset="0"/>
                        </a:rPr>
                        <a:t>Exporting</a:t>
                      </a:r>
                      <a:endParaRPr kumimoji="0" lang="en-GB" sz="1200" b="1" kern="1200" dirty="0">
                        <a:solidFill>
                          <a:schemeClr val="tx1"/>
                        </a:solidFill>
                        <a:latin typeface="Calibri" pitchFamily="34" charset="0"/>
                        <a:ea typeface="+mn-ea"/>
                        <a:cs typeface="Calibri" pitchFamily="34" charset="0"/>
                      </a:endParaRPr>
                    </a:p>
                  </a:txBody>
                  <a:tcPr anchor="ctr"/>
                </a:tc>
              </a:tr>
            </a:tbl>
          </a:graphicData>
        </a:graphic>
      </p:graphicFrame>
      <p:sp>
        <p:nvSpPr>
          <p:cNvPr id="2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500" dirty="0" smtClean="0"/>
              <a:t>P3.1 </a:t>
            </a:r>
            <a:r>
              <a:rPr lang="en-GB" sz="2500" dirty="0" smtClean="0"/>
              <a:t>- Create </a:t>
            </a:r>
            <a:r>
              <a:rPr lang="en-GB" sz="2500" dirty="0" smtClean="0"/>
              <a:t>a </a:t>
            </a:r>
            <a:r>
              <a:rPr lang="en-GB" sz="2500" dirty="0" smtClean="0">
                <a:cs typeface="Calibri" pitchFamily="34" charset="0"/>
              </a:rPr>
              <a:t>2D </a:t>
            </a:r>
            <a:r>
              <a:rPr lang="en-GB" sz="2500" dirty="0">
                <a:cs typeface="Calibri" pitchFamily="34" charset="0"/>
              </a:rPr>
              <a:t>Animation with Soundtrack</a:t>
            </a:r>
            <a:r>
              <a:rPr lang="en-GB" sz="2500" dirty="0"/>
              <a:t> </a:t>
            </a:r>
            <a:r>
              <a:rPr lang="en-GB" sz="2500" dirty="0" smtClean="0"/>
              <a:t>Creation</a:t>
            </a:r>
            <a:endParaRPr lang="en-GB" sz="2500" dirty="0"/>
          </a:p>
        </p:txBody>
      </p:sp>
    </p:spTree>
    <p:extLst>
      <p:ext uri="{BB962C8B-B14F-4D97-AF65-F5344CB8AC3E}">
        <p14:creationId xmlns:p14="http://schemas.microsoft.com/office/powerpoint/2010/main" val="352422355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429858"/>
          </a:xfrm>
        </p:spPr>
        <p:txBody>
          <a:bodyPr>
            <a:noAutofit/>
          </a:bodyPr>
          <a:lstStyle/>
          <a:p>
            <a:pPr marL="269875" indent="-255588"/>
            <a:r>
              <a:rPr lang="en-GB" sz="1800" b="1" dirty="0" smtClean="0">
                <a:latin typeface="Calibri" pitchFamily="34" charset="0"/>
                <a:cs typeface="Calibri" pitchFamily="34" charset="0"/>
              </a:rPr>
              <a:t>Arcs </a:t>
            </a:r>
            <a:r>
              <a:rPr lang="en-GB" sz="1800" dirty="0" smtClean="0">
                <a:latin typeface="Calibri" pitchFamily="34" charset="0"/>
                <a:cs typeface="Calibri" pitchFamily="34" charset="0"/>
              </a:rPr>
              <a:t>(click on the </a:t>
            </a:r>
            <a:r>
              <a:rPr lang="en-GB" sz="1800" dirty="0" smtClean="0">
                <a:latin typeface="Calibri" pitchFamily="34" charset="0"/>
                <a:cs typeface="Calibri" pitchFamily="34" charset="0"/>
              </a:rPr>
              <a:t>images </a:t>
            </a:r>
            <a:r>
              <a:rPr lang="en-GB" sz="1800" dirty="0" smtClean="0">
                <a:latin typeface="Calibri" pitchFamily="34" charset="0"/>
                <a:cs typeface="Calibri" pitchFamily="34" charset="0"/>
              </a:rPr>
              <a:t>at the bottom of the screen for examples</a:t>
            </a:r>
            <a:r>
              <a:rPr lang="en-GB" sz="1800" dirty="0" smtClean="0">
                <a:latin typeface="Calibri" pitchFamily="34" charset="0"/>
                <a:cs typeface="Calibri" pitchFamily="34" charset="0"/>
              </a:rPr>
              <a:t>) - Arcs </a:t>
            </a:r>
            <a:r>
              <a:rPr lang="en-GB" sz="1800" dirty="0" smtClean="0">
                <a:latin typeface="Calibri" pitchFamily="34" charset="0"/>
                <a:cs typeface="Calibri" pitchFamily="34" charset="0"/>
              </a:rPr>
              <a:t>are </a:t>
            </a:r>
            <a:r>
              <a:rPr lang="en-GB" sz="1800" dirty="0" smtClean="0">
                <a:latin typeface="Calibri" pitchFamily="34" charset="0"/>
                <a:cs typeface="Calibri" pitchFamily="34" charset="0"/>
              </a:rPr>
              <a:t>a form of natural </a:t>
            </a:r>
            <a:r>
              <a:rPr lang="en-GB" sz="1800" dirty="0" smtClean="0">
                <a:latin typeface="Calibri" pitchFamily="34" charset="0"/>
                <a:cs typeface="Calibri" pitchFamily="34" charset="0"/>
              </a:rPr>
              <a:t>motion and how objects and characters carry out this </a:t>
            </a:r>
            <a:r>
              <a:rPr lang="en-GB" sz="1800" dirty="0" smtClean="0">
                <a:latin typeface="Calibri" pitchFamily="34" charset="0"/>
                <a:cs typeface="Calibri" pitchFamily="34" charset="0"/>
              </a:rPr>
              <a:t>motion realistically. </a:t>
            </a:r>
            <a:r>
              <a:rPr lang="en-GB" sz="1800" dirty="0" smtClean="0">
                <a:latin typeface="Calibri" pitchFamily="34" charset="0"/>
                <a:cs typeface="Calibri" pitchFamily="34" charset="0"/>
              </a:rPr>
              <a:t>It is t</a:t>
            </a:r>
            <a:r>
              <a:rPr lang="en-GB" sz="1800" dirty="0" smtClean="0">
                <a:latin typeface="Calibri" pitchFamily="34" charset="0"/>
                <a:cs typeface="Calibri" pitchFamily="34" charset="0"/>
              </a:rPr>
              <a:t>he </a:t>
            </a:r>
            <a:r>
              <a:rPr lang="en-GB" sz="1800" dirty="0" smtClean="0">
                <a:latin typeface="Calibri" pitchFamily="34" charset="0"/>
                <a:cs typeface="Calibri" pitchFamily="34" charset="0"/>
              </a:rPr>
              <a:t>path that can be seen </a:t>
            </a:r>
            <a:r>
              <a:rPr lang="en-GB" sz="1800" dirty="0" smtClean="0">
                <a:latin typeface="Calibri" pitchFamily="34" charset="0"/>
                <a:cs typeface="Calibri" pitchFamily="34" charset="0"/>
              </a:rPr>
              <a:t>taken </a:t>
            </a:r>
            <a:r>
              <a:rPr lang="en-GB" sz="1800" dirty="0" smtClean="0">
                <a:latin typeface="Calibri" pitchFamily="34" charset="0"/>
                <a:cs typeface="Calibri" pitchFamily="34" charset="0"/>
              </a:rPr>
              <a:t>by a character or object from one extreme to another is always described by an arc.</a:t>
            </a:r>
          </a:p>
          <a:p>
            <a:pPr marL="269875" indent="-255588"/>
            <a:r>
              <a:rPr lang="en-GB" sz="1800" dirty="0" smtClean="0">
                <a:latin typeface="Calibri" pitchFamily="34" charset="0"/>
                <a:cs typeface="Calibri" pitchFamily="34" charset="0"/>
              </a:rPr>
              <a:t>It allows the animator to create realistic motion </a:t>
            </a:r>
            <a:r>
              <a:rPr lang="en-GB" sz="1800" dirty="0" smtClean="0">
                <a:latin typeface="Calibri" pitchFamily="34" charset="0"/>
                <a:cs typeface="Calibri" pitchFamily="34" charset="0"/>
              </a:rPr>
              <a:t>that is much more expressive, </a:t>
            </a:r>
            <a:r>
              <a:rPr lang="en-GB" sz="1800" dirty="0" smtClean="0">
                <a:latin typeface="Calibri" pitchFamily="34" charset="0"/>
                <a:cs typeface="Calibri" pitchFamily="34" charset="0"/>
              </a:rPr>
              <a:t>smoother </a:t>
            </a:r>
            <a:r>
              <a:rPr lang="en-GB" sz="1800" dirty="0" smtClean="0">
                <a:latin typeface="Calibri" pitchFamily="34" charset="0"/>
                <a:cs typeface="Calibri" pitchFamily="34" charset="0"/>
              </a:rPr>
              <a:t>and a less </a:t>
            </a:r>
            <a:r>
              <a:rPr lang="en-GB" sz="1800" dirty="0" smtClean="0">
                <a:latin typeface="Calibri" pitchFamily="34" charset="0"/>
                <a:cs typeface="Calibri" pitchFamily="34" charset="0"/>
              </a:rPr>
              <a:t>rigid than </a:t>
            </a:r>
            <a:r>
              <a:rPr lang="en-GB" sz="1800" dirty="0" smtClean="0">
                <a:latin typeface="Calibri" pitchFamily="34" charset="0"/>
                <a:cs typeface="Calibri" pitchFamily="34" charset="0"/>
              </a:rPr>
              <a:t>one moving along a straight path </a:t>
            </a:r>
          </a:p>
          <a:p>
            <a:pPr marL="269875" indent="-255588"/>
            <a:r>
              <a:rPr lang="en-GB" sz="1800" dirty="0" smtClean="0">
                <a:latin typeface="Calibri" pitchFamily="34" charset="0"/>
                <a:cs typeface="Calibri" pitchFamily="34" charset="0"/>
              </a:rPr>
              <a:t>There are many </a:t>
            </a:r>
            <a:r>
              <a:rPr lang="en-GB" sz="1800" dirty="0" smtClean="0">
                <a:latin typeface="Calibri" pitchFamily="34" charset="0"/>
                <a:cs typeface="Calibri" pitchFamily="34" charset="0"/>
              </a:rPr>
              <a:t>cartoon and film examples </a:t>
            </a:r>
            <a:r>
              <a:rPr lang="en-GB" sz="1800" dirty="0" smtClean="0">
                <a:latin typeface="Calibri" pitchFamily="34" charset="0"/>
                <a:cs typeface="Calibri" pitchFamily="34" charset="0"/>
              </a:rPr>
              <a:t>that can be looked at as almost all movement in animation </a:t>
            </a:r>
            <a:r>
              <a:rPr lang="en-GB" sz="1800" dirty="0" smtClean="0">
                <a:latin typeface="Calibri" pitchFamily="34" charset="0"/>
                <a:cs typeface="Calibri" pitchFamily="34" charset="0"/>
              </a:rPr>
              <a:t>uses </a:t>
            </a:r>
            <a:r>
              <a:rPr lang="en-GB" sz="1800" dirty="0" smtClean="0">
                <a:latin typeface="Calibri" pitchFamily="34" charset="0"/>
                <a:cs typeface="Calibri" pitchFamily="34" charset="0"/>
              </a:rPr>
              <a:t>the arc principle. </a:t>
            </a:r>
            <a:r>
              <a:rPr lang="en-GB" sz="1800" dirty="0" smtClean="0">
                <a:latin typeface="Calibri" pitchFamily="34" charset="0"/>
                <a:cs typeface="Calibri" pitchFamily="34" charset="0"/>
              </a:rPr>
              <a:t>One </a:t>
            </a:r>
            <a:r>
              <a:rPr lang="en-GB" sz="1800" dirty="0" smtClean="0">
                <a:latin typeface="Calibri" pitchFamily="34" charset="0"/>
                <a:cs typeface="Calibri" pitchFamily="34" charset="0"/>
              </a:rPr>
              <a:t>example can be seen in the </a:t>
            </a:r>
            <a:r>
              <a:rPr lang="en-GB" sz="1800" dirty="0" smtClean="0">
                <a:latin typeface="Calibri" pitchFamily="34" charset="0"/>
                <a:cs typeface="Calibri" pitchFamily="34" charset="0"/>
              </a:rPr>
              <a:t>Kung Fun Panda </a:t>
            </a:r>
            <a:r>
              <a:rPr lang="en-GB" sz="1800" dirty="0" smtClean="0">
                <a:latin typeface="Calibri" pitchFamily="34" charset="0"/>
                <a:cs typeface="Calibri" pitchFamily="34" charset="0"/>
              </a:rPr>
              <a:t>by </a:t>
            </a:r>
            <a:r>
              <a:rPr lang="en-GB" sz="1800" dirty="0" smtClean="0">
                <a:latin typeface="Calibri" pitchFamily="34" charset="0"/>
                <a:cs typeface="Calibri" pitchFamily="34" charset="0"/>
              </a:rPr>
              <a:t>DreamWorks </a:t>
            </a:r>
            <a:r>
              <a:rPr lang="en-GB" sz="1800" dirty="0" smtClean="0">
                <a:latin typeface="Calibri" pitchFamily="34" charset="0"/>
                <a:cs typeface="Calibri" pitchFamily="34" charset="0"/>
              </a:rPr>
              <a:t>when the character ‘Tigress’ performs a kicking action. </a:t>
            </a:r>
            <a:endParaRPr lang="en-GB" sz="1800" dirty="0" smtClean="0">
              <a:latin typeface="Calibri" pitchFamily="34" charset="0"/>
              <a:cs typeface="Calibri" pitchFamily="34" charset="0"/>
            </a:endParaRPr>
          </a:p>
          <a:p>
            <a:pPr marL="269875" indent="-255588"/>
            <a:r>
              <a:rPr lang="en-GB" sz="1800" dirty="0" smtClean="0">
                <a:latin typeface="Calibri" pitchFamily="34" charset="0"/>
                <a:cs typeface="Calibri" pitchFamily="34" charset="0"/>
              </a:rPr>
              <a:t>The </a:t>
            </a:r>
            <a:r>
              <a:rPr lang="en-GB" sz="1800" dirty="0" smtClean="0">
                <a:latin typeface="Calibri" pitchFamily="34" charset="0"/>
                <a:cs typeface="Calibri" pitchFamily="34" charset="0"/>
              </a:rPr>
              <a:t>character moves across the screen in a slight arcing motion </a:t>
            </a:r>
            <a:r>
              <a:rPr lang="en-GB" sz="1800" dirty="0" smtClean="0">
                <a:latin typeface="Calibri" pitchFamily="34" charset="0"/>
                <a:cs typeface="Calibri" pitchFamily="34" charset="0"/>
              </a:rPr>
              <a:t>rather </a:t>
            </a:r>
            <a:r>
              <a:rPr lang="en-GB" sz="1800" dirty="0" smtClean="0">
                <a:latin typeface="Calibri" pitchFamily="34" charset="0"/>
                <a:cs typeface="Calibri" pitchFamily="34" charset="0"/>
              </a:rPr>
              <a:t>than moving in a straight </a:t>
            </a:r>
            <a:r>
              <a:rPr lang="en-GB" sz="1800" dirty="0" smtClean="0">
                <a:latin typeface="Calibri" pitchFamily="34" charset="0"/>
                <a:cs typeface="Calibri" pitchFamily="34" charset="0"/>
              </a:rPr>
              <a:t>line abiding by the principles of perigee and apogee in the movement, </a:t>
            </a:r>
            <a:r>
              <a:rPr lang="en-GB" sz="1800" dirty="0" smtClean="0">
                <a:latin typeface="Calibri" pitchFamily="34" charset="0"/>
                <a:cs typeface="Calibri" pitchFamily="34" charset="0"/>
              </a:rPr>
              <a:t>this gives the impression of a </a:t>
            </a:r>
            <a:r>
              <a:rPr lang="en-GB" sz="1800" dirty="0" smtClean="0">
                <a:latin typeface="Calibri" pitchFamily="34" charset="0"/>
                <a:cs typeface="Calibri" pitchFamily="34" charset="0"/>
              </a:rPr>
              <a:t>much </a:t>
            </a:r>
            <a:r>
              <a:rPr lang="en-GB" sz="1800" dirty="0" smtClean="0">
                <a:latin typeface="Calibri" pitchFamily="34" charset="0"/>
                <a:cs typeface="Calibri" pitchFamily="34" charset="0"/>
              </a:rPr>
              <a:t>smoother and realistic character rather than a stiff, mechanic </a:t>
            </a:r>
            <a:r>
              <a:rPr lang="en-GB" sz="1800" dirty="0" smtClean="0">
                <a:latin typeface="Calibri" pitchFamily="34" charset="0"/>
                <a:cs typeface="Calibri" pitchFamily="34" charset="0"/>
              </a:rPr>
              <a:t>like </a:t>
            </a:r>
            <a:r>
              <a:rPr lang="en-GB" sz="1800" dirty="0" smtClean="0">
                <a:latin typeface="Calibri" pitchFamily="34" charset="0"/>
                <a:cs typeface="Calibri" pitchFamily="34" charset="0"/>
              </a:rPr>
              <a:t>motion</a:t>
            </a:r>
            <a:r>
              <a:rPr lang="en-GB" sz="1800" dirty="0" smtClean="0">
                <a:latin typeface="Calibri" pitchFamily="34" charset="0"/>
                <a:cs typeface="Calibri" pitchFamily="34" charset="0"/>
              </a:rPr>
              <a:t>.</a:t>
            </a:r>
          </a:p>
          <a:p>
            <a:pPr marL="269875" indent="-255588"/>
            <a:r>
              <a:rPr lang="en-GB" sz="1800" dirty="0" smtClean="0">
                <a:latin typeface="Calibri" pitchFamily="34" charset="0"/>
                <a:cs typeface="Calibri" pitchFamily="34" charset="0"/>
              </a:rPr>
              <a:t>Other examples include Tail movements in Avatar, dropped objects in Matrix. Animations that often fail this include Road Runner and cliff scenes.</a:t>
            </a:r>
            <a:endParaRPr lang="en-GB" sz="1800" dirty="0" smtClean="0">
              <a:latin typeface="Calibri" pitchFamily="34" charset="0"/>
              <a:cs typeface="Calibri" pitchFamily="34" charset="0"/>
            </a:endParaRPr>
          </a:p>
        </p:txBody>
      </p:sp>
      <p:pic>
        <p:nvPicPr>
          <p:cNvPr id="4" name="Picture 3" descr="http://thecia.com.au/reviews/k/images/kung-fu-panda-0.jpg"/>
          <p:cNvPicPr/>
          <p:nvPr/>
        </p:nvPicPr>
        <p:blipFill>
          <a:blip r:embed="rId9" cstate="print"/>
          <a:srcRect/>
          <a:stretch>
            <a:fillRect/>
          </a:stretch>
        </p:blipFill>
        <p:spPr bwMode="auto">
          <a:xfrm>
            <a:off x="6876256" y="620688"/>
            <a:ext cx="2058466" cy="1224136"/>
          </a:xfrm>
          <a:prstGeom prst="rect">
            <a:avLst/>
          </a:prstGeom>
          <a:ln>
            <a:noFill/>
          </a:ln>
          <a:effectLst>
            <a:softEdge rad="112500"/>
          </a:effectLst>
        </p:spPr>
      </p:pic>
      <p:sp>
        <p:nvSpPr>
          <p:cNvPr id="21"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a:t>P3.1 - Create a </a:t>
            </a:r>
            <a:r>
              <a:rPr lang="en-GB" sz="2400" dirty="0">
                <a:cs typeface="Calibri" pitchFamily="34" charset="0"/>
              </a:rPr>
              <a:t>2D Animation with </a:t>
            </a:r>
            <a:r>
              <a:rPr lang="en-GB" sz="2400" dirty="0" smtClean="0">
                <a:cs typeface="Calibri" pitchFamily="34" charset="0"/>
              </a:rPr>
              <a:t>Soundtrack- </a:t>
            </a:r>
            <a:r>
              <a:rPr lang="en-GB" sz="2400" dirty="0" smtClean="0"/>
              <a:t>Principles</a:t>
            </a:r>
            <a:endParaRPr lang="en-GB" sz="2400" dirty="0"/>
          </a:p>
        </p:txBody>
      </p:sp>
      <p:pic>
        <p:nvPicPr>
          <p:cNvPr id="23" name="arc-headturn-bad.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6961745" y="1916832"/>
            <a:ext cx="1905000" cy="1428750"/>
          </a:xfrm>
          <a:prstGeom prst="rect">
            <a:avLst/>
          </a:prstGeom>
        </p:spPr>
      </p:pic>
      <p:pic>
        <p:nvPicPr>
          <p:cNvPr id="24" name="arc-headturn-good.avi">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10"/>
          <a:stretch>
            <a:fillRect/>
          </a:stretch>
        </p:blipFill>
        <p:spPr>
          <a:xfrm>
            <a:off x="6968219" y="3512418"/>
            <a:ext cx="1905000" cy="1428750"/>
          </a:xfrm>
          <a:prstGeom prst="rect">
            <a:avLst/>
          </a:prstGeom>
        </p:spPr>
      </p:pic>
      <p:pic>
        <p:nvPicPr>
          <p:cNvPr id="25" name="arc-ball-good.avi">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1"/>
          <a:stretch>
            <a:fillRect/>
          </a:stretch>
        </p:blipFill>
        <p:spPr>
          <a:xfrm>
            <a:off x="6968219" y="5067300"/>
            <a:ext cx="1905000" cy="1428750"/>
          </a:xfrm>
          <a:prstGeom prst="rect">
            <a:avLst/>
          </a:prstGeom>
        </p:spPr>
      </p:pic>
    </p:spTree>
    <p:extLst>
      <p:ext uri="{BB962C8B-B14F-4D97-AF65-F5344CB8AC3E}">
        <p14:creationId xmlns:p14="http://schemas.microsoft.com/office/powerpoint/2010/main" val="1182080796"/>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3"/>
                                        </p:tgtEl>
                                      </p:cBhvr>
                                    </p:cmd>
                                  </p:childTnLst>
                                </p:cTn>
                              </p:par>
                            </p:childTnLst>
                          </p:cTn>
                        </p:par>
                      </p:childTnLst>
                    </p:cTn>
                  </p:par>
                </p:childTnLst>
              </p:cTn>
              <p:nextCondLst>
                <p:cond evt="onClick" delay="0">
                  <p:tgtEl>
                    <p:spTgt spid="23"/>
                  </p:tgtEl>
                </p:cond>
              </p:nextCondLst>
            </p:seq>
            <p:video>
              <p:cMediaNode vol="80000">
                <p:cTn id="7" fill="hold" display="0">
                  <p:stCondLst>
                    <p:cond delay="indefinite"/>
                  </p:stCondLst>
                </p:cTn>
                <p:tgtEl>
                  <p:spTgt spid="23"/>
                </p:tgtEl>
              </p:cMediaNode>
            </p:video>
            <p:seq concurrent="1" nextAc="seek">
              <p:cTn id="8" restart="whenNotActive" fill="hold" evtFilter="cancelBubble" nodeType="interactiveSeq">
                <p:stCondLst>
                  <p:cond evt="onClick" delay="0">
                    <p:tgtEl>
                      <p:spTgt spid="2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4"/>
                                        </p:tgtEl>
                                      </p:cBhvr>
                                    </p:cmd>
                                  </p:childTnLst>
                                </p:cTn>
                              </p:par>
                            </p:childTnLst>
                          </p:cTn>
                        </p:par>
                      </p:childTnLst>
                    </p:cTn>
                  </p:par>
                </p:childTnLst>
              </p:cTn>
              <p:nextCondLst>
                <p:cond evt="onClick" delay="0">
                  <p:tgtEl>
                    <p:spTgt spid="24"/>
                  </p:tgtEl>
                </p:cond>
              </p:nextCondLst>
            </p:seq>
            <p:video>
              <p:cMediaNode vol="80000">
                <p:cTn id="13" fill="hold" display="0">
                  <p:stCondLst>
                    <p:cond delay="indefinite"/>
                  </p:stCondLst>
                </p:cTn>
                <p:tgtEl>
                  <p:spTgt spid="24"/>
                </p:tgtEl>
              </p:cMediaNode>
            </p:video>
            <p:seq concurrent="1" nextAc="seek">
              <p:cTn id="14" restart="whenNotActive" fill="hold" evtFilter="cancelBubble" nodeType="interactiveSeq">
                <p:stCondLst>
                  <p:cond evt="onClick" delay="0">
                    <p:tgtEl>
                      <p:spTgt spid="25"/>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25"/>
                                        </p:tgtEl>
                                      </p:cBhvr>
                                    </p:cmd>
                                  </p:childTnLst>
                                </p:cTn>
                              </p:par>
                            </p:childTnLst>
                          </p:cTn>
                        </p:par>
                      </p:childTnLst>
                    </p:cTn>
                  </p:par>
                </p:childTnLst>
              </p:cTn>
              <p:nextCondLst>
                <p:cond evt="onClick" delay="0">
                  <p:tgtEl>
                    <p:spTgt spid="25"/>
                  </p:tgtEl>
                </p:cond>
              </p:nextCondLst>
            </p:seq>
            <p:video>
              <p:cMediaNode vol="80000">
                <p:cTn id="19" fill="hold" display="0">
                  <p:stCondLst>
                    <p:cond delay="indefinite"/>
                  </p:stCondLst>
                </p:cTn>
                <p:tgtEl>
                  <p:spTgt spid="2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688632"/>
          </a:xfrm>
        </p:spPr>
        <p:txBody>
          <a:bodyPr>
            <a:noAutofit/>
          </a:bodyPr>
          <a:lstStyle/>
          <a:p>
            <a:pPr marL="255588" indent="-255588"/>
            <a:r>
              <a:rPr lang="en-GB" sz="1800" b="1" dirty="0">
                <a:latin typeface="Calibri" pitchFamily="34" charset="0"/>
                <a:cs typeface="Calibri" pitchFamily="34" charset="0"/>
              </a:rPr>
              <a:t>Ease In and Out (Slow In and Out) </a:t>
            </a:r>
            <a:r>
              <a:rPr lang="en-GB" sz="1800" b="1" dirty="0" smtClean="0">
                <a:latin typeface="Calibri" pitchFamily="34" charset="0"/>
                <a:cs typeface="Calibri" pitchFamily="34" charset="0"/>
              </a:rPr>
              <a:t>- </a:t>
            </a:r>
            <a:r>
              <a:rPr lang="en-GB" sz="1800" dirty="0" smtClean="0">
                <a:latin typeface="Calibri" pitchFamily="34" charset="0"/>
                <a:cs typeface="Calibri" pitchFamily="34" charset="0"/>
              </a:rPr>
              <a:t>The principle </a:t>
            </a:r>
            <a:r>
              <a:rPr lang="en-GB" sz="1800" dirty="0">
                <a:latin typeface="Calibri" pitchFamily="34" charset="0"/>
                <a:cs typeface="Calibri" pitchFamily="34" charset="0"/>
              </a:rPr>
              <a:t>of ease in and out involves the gradual change of an objects </a:t>
            </a:r>
            <a:r>
              <a:rPr lang="en-GB" sz="1800" dirty="0" smtClean="0">
                <a:latin typeface="Calibri" pitchFamily="34" charset="0"/>
                <a:cs typeface="Calibri" pitchFamily="34" charset="0"/>
              </a:rPr>
              <a:t>movement from A to B, </a:t>
            </a:r>
            <a:r>
              <a:rPr lang="en-GB" sz="1800" dirty="0">
                <a:latin typeface="Calibri" pitchFamily="34" charset="0"/>
                <a:cs typeface="Calibri" pitchFamily="34" charset="0"/>
              </a:rPr>
              <a:t>this could either be moving from a pose </a:t>
            </a:r>
            <a:r>
              <a:rPr lang="en-GB" sz="1800" dirty="0" smtClean="0">
                <a:latin typeface="Calibri" pitchFamily="34" charset="0"/>
                <a:cs typeface="Calibri" pitchFamily="34" charset="0"/>
              </a:rPr>
              <a:t>and accelerating</a:t>
            </a:r>
            <a:r>
              <a:rPr lang="en-GB" sz="1800" dirty="0">
                <a:latin typeface="Calibri" pitchFamily="34" charset="0"/>
                <a:cs typeface="Calibri" pitchFamily="34" charset="0"/>
              </a:rPr>
              <a:t>, or coming to rest </a:t>
            </a:r>
            <a:r>
              <a:rPr lang="en-GB" sz="1800" dirty="0" smtClean="0">
                <a:latin typeface="Calibri" pitchFamily="34" charset="0"/>
                <a:cs typeface="Calibri" pitchFamily="34" charset="0"/>
              </a:rPr>
              <a:t>from fast into </a:t>
            </a:r>
            <a:r>
              <a:rPr lang="en-GB" sz="1800" dirty="0">
                <a:latin typeface="Calibri" pitchFamily="34" charset="0"/>
                <a:cs typeface="Calibri" pitchFamily="34" charset="0"/>
              </a:rPr>
              <a:t>a different pose</a:t>
            </a:r>
            <a:r>
              <a:rPr lang="en-GB" sz="1800" dirty="0" smtClean="0">
                <a:latin typeface="Calibri" pitchFamily="34" charset="0"/>
                <a:cs typeface="Calibri" pitchFamily="34" charset="0"/>
              </a:rPr>
              <a:t>. Think of it as you reach out and take something, you go from fast to slow before you take hold of it.</a:t>
            </a:r>
          </a:p>
          <a:p>
            <a:pPr marL="255588" indent="-255588"/>
            <a:r>
              <a:rPr lang="en-GB" sz="1800" dirty="0" smtClean="0">
                <a:latin typeface="Calibri" pitchFamily="34" charset="0"/>
                <a:cs typeface="Calibri" pitchFamily="34" charset="0"/>
              </a:rPr>
              <a:t>To </a:t>
            </a:r>
            <a:r>
              <a:rPr lang="en-GB" sz="1800" dirty="0">
                <a:latin typeface="Calibri" pitchFamily="34" charset="0"/>
                <a:cs typeface="Calibri" pitchFamily="34" charset="0"/>
              </a:rPr>
              <a:t>create a good animation, a character or object will not suddenly just stop </a:t>
            </a:r>
            <a:r>
              <a:rPr lang="en-GB" sz="1800" dirty="0" smtClean="0">
                <a:latin typeface="Calibri" pitchFamily="34" charset="0"/>
                <a:cs typeface="Calibri" pitchFamily="34" charset="0"/>
              </a:rPr>
              <a:t>unless it hits something or </a:t>
            </a:r>
            <a:r>
              <a:rPr lang="en-GB" sz="1800" dirty="0">
                <a:latin typeface="Calibri" pitchFamily="34" charset="0"/>
                <a:cs typeface="Calibri" pitchFamily="34" charset="0"/>
              </a:rPr>
              <a:t>start as this will create jerky and unrealistic </a:t>
            </a:r>
            <a:r>
              <a:rPr lang="en-GB" sz="1800" dirty="0" smtClean="0">
                <a:latin typeface="Calibri" pitchFamily="34" charset="0"/>
                <a:cs typeface="Calibri" pitchFamily="34" charset="0"/>
              </a:rPr>
              <a:t>movements. This means they </a:t>
            </a:r>
            <a:r>
              <a:rPr lang="en-GB" sz="1800" dirty="0">
                <a:latin typeface="Calibri" pitchFamily="34" charset="0"/>
                <a:cs typeface="Calibri" pitchFamily="34" charset="0"/>
              </a:rPr>
              <a:t>aren’t moving fully in one frame and then have completely stopped in the next. </a:t>
            </a:r>
            <a:r>
              <a:rPr lang="en-GB" sz="1800" dirty="0" smtClean="0">
                <a:latin typeface="Calibri" pitchFamily="34" charset="0"/>
                <a:cs typeface="Calibri" pitchFamily="34" charset="0"/>
              </a:rPr>
              <a:t>This </a:t>
            </a:r>
            <a:r>
              <a:rPr lang="en-GB" sz="1800" dirty="0">
                <a:latin typeface="Calibri" pitchFamily="34" charset="0"/>
                <a:cs typeface="Calibri" pitchFamily="34" charset="0"/>
              </a:rPr>
              <a:t>will create a very jumpy movement that won’t show </a:t>
            </a:r>
            <a:r>
              <a:rPr lang="en-GB" sz="1800" dirty="0" smtClean="0">
                <a:latin typeface="Calibri" pitchFamily="34" charset="0"/>
                <a:cs typeface="Calibri" pitchFamily="34" charset="0"/>
              </a:rPr>
              <a:t>a smooth </a:t>
            </a:r>
            <a:r>
              <a:rPr lang="en-GB" sz="1800" dirty="0">
                <a:latin typeface="Calibri" pitchFamily="34" charset="0"/>
                <a:cs typeface="Calibri" pitchFamily="34" charset="0"/>
              </a:rPr>
              <a:t>and realistic like </a:t>
            </a:r>
            <a:r>
              <a:rPr lang="en-GB" sz="1800" dirty="0" smtClean="0">
                <a:latin typeface="Calibri" pitchFamily="34" charset="0"/>
                <a:cs typeface="Calibri" pitchFamily="34" charset="0"/>
              </a:rPr>
              <a:t>natural movements are supposed to be. </a:t>
            </a:r>
            <a:endParaRPr lang="en-GB" sz="1800" dirty="0">
              <a:latin typeface="Calibri" pitchFamily="34" charset="0"/>
              <a:cs typeface="Calibri" pitchFamily="34" charset="0"/>
            </a:endParaRPr>
          </a:p>
          <a:p>
            <a:pPr marL="255588" indent="-255588"/>
            <a:r>
              <a:rPr lang="en-GB" sz="1800" dirty="0">
                <a:latin typeface="Calibri" pitchFamily="34" charset="0"/>
                <a:cs typeface="Calibri" pitchFamily="34" charset="0"/>
              </a:rPr>
              <a:t>Depending on the quality of the animation, this will </a:t>
            </a:r>
            <a:r>
              <a:rPr lang="en-GB" sz="1800" dirty="0" smtClean="0">
                <a:latin typeface="Calibri" pitchFamily="34" charset="0"/>
                <a:cs typeface="Calibri" pitchFamily="34" charset="0"/>
              </a:rPr>
              <a:t>determine </a:t>
            </a:r>
            <a:r>
              <a:rPr lang="en-GB" sz="1800" dirty="0">
                <a:latin typeface="Calibri" pitchFamily="34" charset="0"/>
                <a:cs typeface="Calibri" pitchFamily="34" charset="0"/>
              </a:rPr>
              <a:t>how many frames it takes for a character to ease in or out. </a:t>
            </a:r>
            <a:r>
              <a:rPr lang="en-GB" sz="1800" dirty="0" smtClean="0">
                <a:latin typeface="Calibri" pitchFamily="34" charset="0"/>
                <a:cs typeface="Calibri" pitchFamily="34" charset="0"/>
              </a:rPr>
              <a:t>For </a:t>
            </a:r>
            <a:r>
              <a:rPr lang="en-GB" sz="1800" dirty="0">
                <a:latin typeface="Calibri" pitchFamily="34" charset="0"/>
                <a:cs typeface="Calibri" pitchFamily="34" charset="0"/>
              </a:rPr>
              <a:t>low </a:t>
            </a:r>
            <a:r>
              <a:rPr lang="en-GB" sz="1800" dirty="0" smtClean="0">
                <a:latin typeface="Calibri" pitchFamily="34" charset="0"/>
                <a:cs typeface="Calibri" pitchFamily="34" charset="0"/>
              </a:rPr>
              <a:t>FPS </a:t>
            </a:r>
            <a:r>
              <a:rPr lang="en-GB" sz="1800" dirty="0">
                <a:latin typeface="Calibri" pitchFamily="34" charset="0"/>
                <a:cs typeface="Calibri" pitchFamily="34" charset="0"/>
              </a:rPr>
              <a:t>cartoons, this process may take place over just a few frames and for high budget feature length movies such as Avatar, the frame rate could be as high as 60+ frames per </a:t>
            </a:r>
            <a:r>
              <a:rPr lang="en-GB" sz="1800" dirty="0" smtClean="0">
                <a:latin typeface="Calibri" pitchFamily="34" charset="0"/>
                <a:cs typeface="Calibri" pitchFamily="34" charset="0"/>
              </a:rPr>
              <a:t>second.</a:t>
            </a:r>
          </a:p>
          <a:p>
            <a:pPr marL="255588" indent="-255588"/>
            <a:r>
              <a:rPr lang="en-GB" sz="1800" dirty="0" smtClean="0">
                <a:latin typeface="Calibri" pitchFamily="34" charset="0"/>
                <a:cs typeface="Calibri" pitchFamily="34" charset="0"/>
              </a:rPr>
              <a:t>Some programs like After Effects can set this as a key frame effect which reduces the frame rate at the end of the action.</a:t>
            </a:r>
          </a:p>
        </p:txBody>
      </p:sp>
      <p:sp>
        <p:nvSpPr>
          <p:cNvPr id="21"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a:t>P3.1 - Create a </a:t>
            </a:r>
            <a:r>
              <a:rPr lang="en-GB" sz="2400" dirty="0">
                <a:cs typeface="Calibri" pitchFamily="34" charset="0"/>
              </a:rPr>
              <a:t>2D Animation with Soundtrack- </a:t>
            </a:r>
            <a:r>
              <a:rPr lang="en-GB" sz="2400" dirty="0"/>
              <a:t>Principles</a:t>
            </a:r>
            <a:endParaRPr lang="en-GB" sz="2400" dirty="0"/>
          </a:p>
        </p:txBody>
      </p:sp>
      <p:pic>
        <p:nvPicPr>
          <p:cNvPr id="8" name="Picture 7" descr="http://www.thecinemapost.com/wp-content/uploads/2009/12/avatar-movie-image-3.jpg"/>
          <p:cNvPicPr/>
          <p:nvPr/>
        </p:nvPicPr>
        <p:blipFill>
          <a:blip r:embed="rId9" cstate="print"/>
          <a:srcRect/>
          <a:stretch>
            <a:fillRect/>
          </a:stretch>
        </p:blipFill>
        <p:spPr bwMode="auto">
          <a:xfrm>
            <a:off x="7020272" y="620688"/>
            <a:ext cx="1946312" cy="1280014"/>
          </a:xfrm>
          <a:prstGeom prst="rect">
            <a:avLst/>
          </a:prstGeom>
          <a:ln>
            <a:noFill/>
          </a:ln>
          <a:effectLst>
            <a:softEdge rad="112500"/>
          </a:effectLst>
        </p:spPr>
      </p:pic>
      <p:pic>
        <p:nvPicPr>
          <p:cNvPr id="3" name="ease-ball.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7018362" y="1916832"/>
            <a:ext cx="1905000" cy="1428750"/>
          </a:xfrm>
          <a:prstGeom prst="rect">
            <a:avLst/>
          </a:prstGeom>
        </p:spPr>
      </p:pic>
      <p:pic>
        <p:nvPicPr>
          <p:cNvPr id="5" name="ease-arm-bad.avi">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11"/>
          <a:stretch>
            <a:fillRect/>
          </a:stretch>
        </p:blipFill>
        <p:spPr>
          <a:xfrm>
            <a:off x="7040928" y="3501008"/>
            <a:ext cx="1905000" cy="1428750"/>
          </a:xfrm>
          <a:prstGeom prst="rect">
            <a:avLst/>
          </a:prstGeom>
        </p:spPr>
      </p:pic>
      <p:pic>
        <p:nvPicPr>
          <p:cNvPr id="6" name="ease-arm-good.avi">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1"/>
          <a:stretch>
            <a:fillRect/>
          </a:stretch>
        </p:blipFill>
        <p:spPr>
          <a:xfrm>
            <a:off x="7061584" y="5065018"/>
            <a:ext cx="1905000" cy="1428750"/>
          </a:xfrm>
          <a:prstGeom prst="rect">
            <a:avLst/>
          </a:prstGeom>
        </p:spPr>
      </p:pic>
    </p:spTree>
    <p:extLst>
      <p:ext uri="{BB962C8B-B14F-4D97-AF65-F5344CB8AC3E}">
        <p14:creationId xmlns:p14="http://schemas.microsoft.com/office/powerpoint/2010/main" val="209082672"/>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seq concurrent="1" nextAc="seek">
              <p:cTn id="14" restart="whenNotActive" fill="hold" evtFilter="cancelBubble" nodeType="interactiveSeq">
                <p:stCondLst>
                  <p:cond evt="onClick" delay="0">
                    <p:tgtEl>
                      <p:spTgt spid="6"/>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6"/>
                                        </p:tgtEl>
                                      </p:cBhvr>
                                    </p:cmd>
                                  </p:childTnLst>
                                </p:cTn>
                              </p:par>
                            </p:childTnLst>
                          </p:cTn>
                        </p:par>
                      </p:childTnLst>
                    </p:cTn>
                  </p:par>
                </p:childTnLst>
              </p:cTn>
              <p:nextCondLst>
                <p:cond evt="onClick" delay="0">
                  <p:tgtEl>
                    <p:spTgt spid="6"/>
                  </p:tgtEl>
                </p:cond>
              </p:nextCondLst>
            </p:seq>
            <p:video>
              <p:cMediaNode vol="80000">
                <p:cTn id="19" fill="hold" display="0">
                  <p:stCondLst>
                    <p:cond delay="indefinite"/>
                  </p:stCondLst>
                </p:cTn>
                <p:tgtEl>
                  <p:spTgt spid="6"/>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760640"/>
          </a:xfrm>
        </p:spPr>
        <p:txBody>
          <a:bodyPr>
            <a:noAutofit/>
          </a:bodyPr>
          <a:lstStyle/>
          <a:p>
            <a:pPr marL="285750" indent="-285750"/>
            <a:r>
              <a:rPr lang="en-GB" sz="1850" b="1" dirty="0">
                <a:latin typeface="Calibri" pitchFamily="34" charset="0"/>
                <a:cs typeface="Calibri" pitchFamily="34" charset="0"/>
              </a:rPr>
              <a:t>Follow Through </a:t>
            </a:r>
            <a:r>
              <a:rPr lang="en-GB" sz="1850" b="1" dirty="0" smtClean="0">
                <a:latin typeface="Calibri" pitchFamily="34" charset="0"/>
                <a:cs typeface="Calibri" pitchFamily="34" charset="0"/>
              </a:rPr>
              <a:t>- </a:t>
            </a:r>
            <a:r>
              <a:rPr lang="en-GB" sz="1850" dirty="0" smtClean="0">
                <a:latin typeface="Calibri" pitchFamily="34" charset="0"/>
                <a:cs typeface="Calibri" pitchFamily="34" charset="0"/>
              </a:rPr>
              <a:t>This </a:t>
            </a:r>
            <a:r>
              <a:rPr lang="en-GB" sz="1850" dirty="0">
                <a:latin typeface="Calibri" pitchFamily="34" charset="0"/>
                <a:cs typeface="Calibri" pitchFamily="34" charset="0"/>
              </a:rPr>
              <a:t>principle is very similar to </a:t>
            </a:r>
            <a:r>
              <a:rPr lang="en-GB" sz="1850" dirty="0" smtClean="0">
                <a:latin typeface="Calibri" pitchFamily="34" charset="0"/>
                <a:cs typeface="Calibri" pitchFamily="34" charset="0"/>
              </a:rPr>
              <a:t>anticipation but </a:t>
            </a:r>
            <a:r>
              <a:rPr lang="en-GB" sz="1850" dirty="0">
                <a:latin typeface="Calibri" pitchFamily="34" charset="0"/>
                <a:cs typeface="Calibri" pitchFamily="34" charset="0"/>
              </a:rPr>
              <a:t>it occurs after the action </a:t>
            </a:r>
            <a:r>
              <a:rPr lang="en-GB" sz="1850" dirty="0" smtClean="0">
                <a:latin typeface="Calibri" pitchFamily="34" charset="0"/>
                <a:cs typeface="Calibri" pitchFamily="34" charset="0"/>
              </a:rPr>
              <a:t>happens instead </a:t>
            </a:r>
            <a:r>
              <a:rPr lang="en-GB" sz="1850" dirty="0">
                <a:latin typeface="Calibri" pitchFamily="34" charset="0"/>
                <a:cs typeface="Calibri" pitchFamily="34" charset="0"/>
              </a:rPr>
              <a:t>of before it. The animation usually occurs so that if a character or object </a:t>
            </a:r>
            <a:r>
              <a:rPr lang="en-GB" sz="1850" dirty="0" smtClean="0">
                <a:latin typeface="Calibri" pitchFamily="34" charset="0"/>
                <a:cs typeface="Calibri" pitchFamily="34" charset="0"/>
              </a:rPr>
              <a:t>continues as expected </a:t>
            </a:r>
            <a:r>
              <a:rPr lang="en-GB" sz="1850" dirty="0">
                <a:latin typeface="Calibri" pitchFamily="34" charset="0"/>
                <a:cs typeface="Calibri" pitchFamily="34" charset="0"/>
              </a:rPr>
              <a:t>from its resting point, </a:t>
            </a:r>
            <a:r>
              <a:rPr lang="en-GB" sz="1850" dirty="0" smtClean="0">
                <a:latin typeface="Calibri" pitchFamily="34" charset="0"/>
                <a:cs typeface="Calibri" pitchFamily="34" charset="0"/>
              </a:rPr>
              <a:t>and then returns </a:t>
            </a:r>
            <a:r>
              <a:rPr lang="en-GB" sz="1850" dirty="0">
                <a:latin typeface="Calibri" pitchFamily="34" charset="0"/>
                <a:cs typeface="Calibri" pitchFamily="34" charset="0"/>
              </a:rPr>
              <a:t>to the starting </a:t>
            </a:r>
            <a:r>
              <a:rPr lang="en-GB" sz="1850" dirty="0" smtClean="0">
                <a:latin typeface="Calibri" pitchFamily="34" charset="0"/>
                <a:cs typeface="Calibri" pitchFamily="34" charset="0"/>
              </a:rPr>
              <a:t>position again.</a:t>
            </a:r>
          </a:p>
          <a:p>
            <a:pPr marL="285750" indent="-285750"/>
            <a:r>
              <a:rPr lang="en-GB" sz="1850" dirty="0" smtClean="0">
                <a:latin typeface="Calibri" pitchFamily="34" charset="0"/>
                <a:cs typeface="Calibri" pitchFamily="34" charset="0"/>
              </a:rPr>
              <a:t>There </a:t>
            </a:r>
            <a:r>
              <a:rPr lang="en-GB" sz="1850" dirty="0">
                <a:latin typeface="Calibri" pitchFamily="34" charset="0"/>
                <a:cs typeface="Calibri" pitchFamily="34" charset="0"/>
              </a:rPr>
              <a:t>are two different </a:t>
            </a:r>
            <a:r>
              <a:rPr lang="en-GB" sz="1850" dirty="0" smtClean="0">
                <a:latin typeface="Calibri" pitchFamily="34" charset="0"/>
                <a:cs typeface="Calibri" pitchFamily="34" charset="0"/>
              </a:rPr>
              <a:t>parts </a:t>
            </a:r>
            <a:r>
              <a:rPr lang="en-GB" sz="1850" dirty="0">
                <a:latin typeface="Calibri" pitchFamily="34" charset="0"/>
                <a:cs typeface="Calibri" pitchFamily="34" charset="0"/>
              </a:rPr>
              <a:t>of the follow through stage, initiation and weight and drag. In the </a:t>
            </a:r>
            <a:r>
              <a:rPr lang="en-GB" sz="1850" dirty="0" smtClean="0">
                <a:latin typeface="Calibri" pitchFamily="34" charset="0"/>
                <a:cs typeface="Calibri" pitchFamily="34" charset="0"/>
              </a:rPr>
              <a:t>movements </a:t>
            </a:r>
            <a:r>
              <a:rPr lang="en-GB" sz="1850" dirty="0">
                <a:latin typeface="Calibri" pitchFamily="34" charset="0"/>
                <a:cs typeface="Calibri" pitchFamily="34" charset="0"/>
              </a:rPr>
              <a:t>of figures, actions or parts of the actions never occur </a:t>
            </a:r>
            <a:r>
              <a:rPr lang="en-GB" sz="1850" dirty="0" smtClean="0">
                <a:latin typeface="Calibri" pitchFamily="34" charset="0"/>
                <a:cs typeface="Calibri" pitchFamily="34" charset="0"/>
              </a:rPr>
              <a:t>at the same time, </a:t>
            </a:r>
            <a:r>
              <a:rPr lang="en-GB" sz="1850" dirty="0">
                <a:latin typeface="Calibri" pitchFamily="34" charset="0"/>
                <a:cs typeface="Calibri" pitchFamily="34" charset="0"/>
              </a:rPr>
              <a:t>some parts will initiate the action while others will </a:t>
            </a:r>
            <a:r>
              <a:rPr lang="en-GB" sz="1850" dirty="0" smtClean="0">
                <a:latin typeface="Calibri" pitchFamily="34" charset="0"/>
                <a:cs typeface="Calibri" pitchFamily="34" charset="0"/>
              </a:rPr>
              <a:t>follow after the action.</a:t>
            </a:r>
          </a:p>
          <a:p>
            <a:pPr marL="285750" indent="-285750"/>
            <a:r>
              <a:rPr lang="en-GB" sz="1850" dirty="0" smtClean="0">
                <a:latin typeface="Calibri" pitchFamily="34" charset="0"/>
                <a:cs typeface="Calibri" pitchFamily="34" charset="0"/>
              </a:rPr>
              <a:t>For </a:t>
            </a:r>
            <a:r>
              <a:rPr lang="en-GB" sz="1850" dirty="0">
                <a:latin typeface="Calibri" pitchFamily="34" charset="0"/>
                <a:cs typeface="Calibri" pitchFamily="34" charset="0"/>
              </a:rPr>
              <a:t>example, when a wrist moves, the hand and fingers will </a:t>
            </a:r>
            <a:r>
              <a:rPr lang="en-GB" sz="1850" dirty="0" smtClean="0">
                <a:latin typeface="Calibri" pitchFamily="34" charset="0"/>
                <a:cs typeface="Calibri" pitchFamily="34" charset="0"/>
              </a:rPr>
              <a:t>follow because they are attached. </a:t>
            </a:r>
            <a:r>
              <a:rPr lang="en-GB" sz="1850" dirty="0">
                <a:latin typeface="Calibri" pitchFamily="34" charset="0"/>
                <a:cs typeface="Calibri" pitchFamily="34" charset="0"/>
              </a:rPr>
              <a:t>Weight and drag applies to the loose parts of a character or object that will be dragged behind a leading </a:t>
            </a:r>
            <a:r>
              <a:rPr lang="en-GB" sz="1850" dirty="0" smtClean="0">
                <a:latin typeface="Calibri" pitchFamily="34" charset="0"/>
                <a:cs typeface="Calibri" pitchFamily="34" charset="0"/>
              </a:rPr>
              <a:t>part. Think of a car pulling a caravan, there is an initial drag before the caravan starts to move at the same speed.</a:t>
            </a:r>
          </a:p>
          <a:p>
            <a:pPr marL="285750" indent="-285750"/>
            <a:r>
              <a:rPr lang="en-GB" sz="1850" dirty="0" smtClean="0">
                <a:latin typeface="Calibri" pitchFamily="34" charset="0"/>
                <a:cs typeface="Calibri" pitchFamily="34" charset="0"/>
              </a:rPr>
              <a:t>As </a:t>
            </a:r>
            <a:r>
              <a:rPr lang="en-GB" sz="1850" dirty="0">
                <a:latin typeface="Calibri" pitchFamily="34" charset="0"/>
                <a:cs typeface="Calibri" pitchFamily="34" charset="0"/>
              </a:rPr>
              <a:t>the object comes to a stop, the loose parts will continue to move, taking longer to come to a </a:t>
            </a:r>
            <a:r>
              <a:rPr lang="en-GB" sz="1850" dirty="0" smtClean="0">
                <a:latin typeface="Calibri" pitchFamily="34" charset="0"/>
                <a:cs typeface="Calibri" pitchFamily="34" charset="0"/>
              </a:rPr>
              <a:t>halt. </a:t>
            </a:r>
            <a:r>
              <a:rPr lang="en-GB" sz="1850" dirty="0">
                <a:latin typeface="Calibri" pitchFamily="34" charset="0"/>
                <a:cs typeface="Calibri" pitchFamily="34" charset="0"/>
              </a:rPr>
              <a:t>This is as it would occur in </a:t>
            </a:r>
            <a:r>
              <a:rPr lang="en-GB" sz="1850" dirty="0" smtClean="0">
                <a:latin typeface="Calibri" pitchFamily="34" charset="0"/>
                <a:cs typeface="Calibri" pitchFamily="34" charset="0"/>
              </a:rPr>
              <a:t>reality, </a:t>
            </a:r>
            <a:r>
              <a:rPr lang="en-GB" sz="1850" dirty="0">
                <a:latin typeface="Calibri" pitchFamily="34" charset="0"/>
                <a:cs typeface="Calibri" pitchFamily="34" charset="0"/>
              </a:rPr>
              <a:t>making the animation more realistic. The secondary action will need to be animated well to give the affect of realism.</a:t>
            </a:r>
          </a:p>
        </p:txBody>
      </p:sp>
      <p:sp>
        <p:nvSpPr>
          <p:cNvPr id="21"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a:t>P3.1 - Create a </a:t>
            </a:r>
            <a:r>
              <a:rPr lang="en-GB" sz="2400" dirty="0">
                <a:cs typeface="Calibri" pitchFamily="34" charset="0"/>
              </a:rPr>
              <a:t>2D Animation with Soundtrack- </a:t>
            </a:r>
            <a:r>
              <a:rPr lang="en-GB" sz="2400" dirty="0"/>
              <a:t>Principles</a:t>
            </a:r>
            <a:endParaRPr lang="en-GB" sz="2400" dirty="0"/>
          </a:p>
        </p:txBody>
      </p:sp>
      <p:pic>
        <p:nvPicPr>
          <p:cNvPr id="4" name="follow-ball.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7059488" y="620688"/>
            <a:ext cx="1905000" cy="1428750"/>
          </a:xfrm>
          <a:prstGeom prst="rect">
            <a:avLst/>
          </a:prstGeom>
        </p:spPr>
      </p:pic>
      <p:pic>
        <p:nvPicPr>
          <p:cNvPr id="7" name="follow-bug-arm.avi">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7042534" y="2204864"/>
            <a:ext cx="1905000" cy="1428750"/>
          </a:xfrm>
          <a:prstGeom prst="rect">
            <a:avLst/>
          </a:prstGeom>
        </p:spPr>
      </p:pic>
    </p:spTree>
    <p:extLst>
      <p:ext uri="{BB962C8B-B14F-4D97-AF65-F5344CB8AC3E}">
        <p14:creationId xmlns:p14="http://schemas.microsoft.com/office/powerpoint/2010/main" val="3755166744"/>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cTn>
                <p:tgtEl>
                  <p:spTgt spid="7"/>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912768" cy="5760640"/>
          </a:xfrm>
        </p:spPr>
        <p:txBody>
          <a:bodyPr>
            <a:noAutofit/>
          </a:bodyPr>
          <a:lstStyle/>
          <a:p>
            <a:pPr marL="285750" indent="-285750"/>
            <a:r>
              <a:rPr lang="en-GB" sz="1800" b="1" dirty="0" smtClean="0">
                <a:latin typeface="Calibri" pitchFamily="34" charset="0"/>
                <a:cs typeface="Calibri" pitchFamily="34" charset="0"/>
              </a:rPr>
              <a:t>Overlapping </a:t>
            </a:r>
            <a:r>
              <a:rPr lang="en-GB" sz="1800" b="1" dirty="0">
                <a:latin typeface="Calibri" pitchFamily="34" charset="0"/>
                <a:cs typeface="Calibri" pitchFamily="34" charset="0"/>
              </a:rPr>
              <a:t>Action  </a:t>
            </a:r>
            <a:r>
              <a:rPr lang="en-GB" sz="1800" b="1" dirty="0" smtClean="0">
                <a:latin typeface="Calibri" pitchFamily="34" charset="0"/>
                <a:cs typeface="Calibri" pitchFamily="34" charset="0"/>
              </a:rPr>
              <a:t>- </a:t>
            </a:r>
            <a:r>
              <a:rPr lang="en-GB" sz="1800" dirty="0" smtClean="0">
                <a:latin typeface="Calibri" pitchFamily="34" charset="0"/>
                <a:cs typeface="Calibri" pitchFamily="34" charset="0"/>
              </a:rPr>
              <a:t>This </a:t>
            </a:r>
            <a:r>
              <a:rPr lang="en-GB" sz="1800" dirty="0">
                <a:latin typeface="Calibri" pitchFamily="34" charset="0"/>
                <a:cs typeface="Calibri" pitchFamily="34" charset="0"/>
              </a:rPr>
              <a:t>can differ slightly in that the time and speed of the loose parts make an object seem more </a:t>
            </a:r>
            <a:r>
              <a:rPr lang="en-GB" sz="1800" dirty="0" smtClean="0">
                <a:latin typeface="Calibri" pitchFamily="34" charset="0"/>
                <a:cs typeface="Calibri" pitchFamily="34" charset="0"/>
              </a:rPr>
              <a:t>natural like the fur waving as the character moves. </a:t>
            </a:r>
            <a:r>
              <a:rPr lang="en-GB" sz="1800" dirty="0">
                <a:latin typeface="Calibri" pitchFamily="34" charset="0"/>
                <a:cs typeface="Calibri" pitchFamily="34" charset="0"/>
              </a:rPr>
              <a:t>The overlapping action, or the action that follows a motion makes the objects movement more </a:t>
            </a:r>
            <a:r>
              <a:rPr lang="en-GB" sz="1800" dirty="0" smtClean="0">
                <a:latin typeface="Calibri" pitchFamily="34" charset="0"/>
                <a:cs typeface="Calibri" pitchFamily="34" charset="0"/>
              </a:rPr>
              <a:t>appealing </a:t>
            </a:r>
            <a:r>
              <a:rPr lang="en-GB" sz="1800" dirty="0">
                <a:latin typeface="Calibri" pitchFamily="34" charset="0"/>
                <a:cs typeface="Calibri" pitchFamily="34" charset="0"/>
              </a:rPr>
              <a:t>to the </a:t>
            </a:r>
            <a:r>
              <a:rPr lang="en-GB" sz="1800" dirty="0" smtClean="0">
                <a:latin typeface="Calibri" pitchFamily="34" charset="0"/>
                <a:cs typeface="Calibri" pitchFamily="34" charset="0"/>
              </a:rPr>
              <a:t>audience, it adds character.</a:t>
            </a:r>
          </a:p>
          <a:p>
            <a:pPr marL="285750" indent="-285750"/>
            <a:r>
              <a:rPr lang="en-GB" sz="1800" dirty="0" smtClean="0">
                <a:latin typeface="Calibri" pitchFamily="34" charset="0"/>
                <a:cs typeface="Calibri" pitchFamily="34" charset="0"/>
              </a:rPr>
              <a:t>An </a:t>
            </a:r>
            <a:r>
              <a:rPr lang="en-GB" sz="1800" dirty="0">
                <a:latin typeface="Calibri" pitchFamily="34" charset="0"/>
                <a:cs typeface="Calibri" pitchFamily="34" charset="0"/>
              </a:rPr>
              <a:t>action should never come to a complete stop before starting another action as this can </a:t>
            </a:r>
            <a:r>
              <a:rPr lang="en-GB" sz="1800" dirty="0" smtClean="0">
                <a:latin typeface="Calibri" pitchFamily="34" charset="0"/>
                <a:cs typeface="Calibri" pitchFamily="34" charset="0"/>
              </a:rPr>
              <a:t>lose the audiences attention. </a:t>
            </a:r>
            <a:r>
              <a:rPr lang="en-GB" sz="1800" dirty="0">
                <a:latin typeface="Calibri" pitchFamily="34" charset="0"/>
                <a:cs typeface="Calibri" pitchFamily="34" charset="0"/>
              </a:rPr>
              <a:t>Overlapping actions maintain a continuous flow of movement between the whole scene or just simple actions making the animation look much more realistic.</a:t>
            </a:r>
          </a:p>
          <a:p>
            <a:r>
              <a:rPr lang="en-GB" sz="1800" dirty="0">
                <a:latin typeface="Calibri" pitchFamily="34" charset="0"/>
                <a:cs typeface="Calibri" pitchFamily="34" charset="0"/>
              </a:rPr>
              <a:t>An example of follow through and overlapping action can be seen in the </a:t>
            </a:r>
            <a:r>
              <a:rPr lang="en-GB" sz="1800" dirty="0" smtClean="0">
                <a:latin typeface="Calibri" pitchFamily="34" charset="0"/>
                <a:cs typeface="Calibri" pitchFamily="34" charset="0"/>
              </a:rPr>
              <a:t>Monsters Inc. main character. </a:t>
            </a:r>
            <a:r>
              <a:rPr lang="en-GB" sz="1800" dirty="0">
                <a:latin typeface="Calibri" pitchFamily="34" charset="0"/>
                <a:cs typeface="Calibri" pitchFamily="34" charset="0"/>
              </a:rPr>
              <a:t>Whenever the character moves anywhere using his </a:t>
            </a:r>
            <a:r>
              <a:rPr lang="en-GB" sz="1800" dirty="0" smtClean="0">
                <a:latin typeface="Calibri" pitchFamily="34" charset="0"/>
                <a:cs typeface="Calibri" pitchFamily="34" charset="0"/>
              </a:rPr>
              <a:t>fur flows, when his foot hits the ground in a stomp the hair slams down and slowly rebounds, </a:t>
            </a:r>
            <a:r>
              <a:rPr lang="en-GB" sz="1800" dirty="0">
                <a:latin typeface="Calibri" pitchFamily="34" charset="0"/>
                <a:cs typeface="Calibri" pitchFamily="34" charset="0"/>
              </a:rPr>
              <a:t>even though it is a simple animation and not a real object. When the character walks, jumps, falls or carries out any action, his </a:t>
            </a:r>
            <a:r>
              <a:rPr lang="en-GB" sz="1800" dirty="0" smtClean="0">
                <a:latin typeface="Calibri" pitchFamily="34" charset="0"/>
                <a:cs typeface="Calibri" pitchFamily="34" charset="0"/>
              </a:rPr>
              <a:t>fur </a:t>
            </a:r>
            <a:r>
              <a:rPr lang="en-GB" sz="1800" dirty="0">
                <a:latin typeface="Calibri" pitchFamily="34" charset="0"/>
                <a:cs typeface="Calibri" pitchFamily="34" charset="0"/>
              </a:rPr>
              <a:t>is </a:t>
            </a:r>
            <a:r>
              <a:rPr lang="en-GB" sz="1800" dirty="0" smtClean="0">
                <a:latin typeface="Calibri" pitchFamily="34" charset="0"/>
                <a:cs typeface="Calibri" pitchFamily="34" charset="0"/>
              </a:rPr>
              <a:t>almost weightless </a:t>
            </a:r>
            <a:r>
              <a:rPr lang="en-GB" sz="1800" dirty="0">
                <a:latin typeface="Calibri" pitchFamily="34" charset="0"/>
                <a:cs typeface="Calibri" pitchFamily="34" charset="0"/>
              </a:rPr>
              <a:t>and cannot produce its own action, it simply appears to be being dragged along by his </a:t>
            </a:r>
            <a:r>
              <a:rPr lang="en-GB" sz="1800" dirty="0" smtClean="0">
                <a:latin typeface="Calibri" pitchFamily="34" charset="0"/>
                <a:cs typeface="Calibri" pitchFamily="34" charset="0"/>
              </a:rPr>
              <a:t>forward momentum. In shorter cartoons like the Simpsons or Family Guy, there is no time to produce these added effects.</a:t>
            </a:r>
            <a:endParaRPr lang="en-GB" sz="1800" dirty="0">
              <a:latin typeface="Calibri" pitchFamily="34" charset="0"/>
              <a:cs typeface="Calibri" pitchFamily="34" charset="0"/>
            </a:endParaRPr>
          </a:p>
          <a:p>
            <a:endParaRPr lang="en-GB" sz="1800" dirty="0">
              <a:latin typeface="Calibri" pitchFamily="34" charset="0"/>
              <a:cs typeface="Calibri" pitchFamily="34" charset="0"/>
            </a:endParaRPr>
          </a:p>
          <a:p>
            <a:endParaRPr lang="en-GB" sz="1800" dirty="0">
              <a:latin typeface="Calibri" pitchFamily="34" charset="0"/>
              <a:cs typeface="Calibri" pitchFamily="34" charset="0"/>
            </a:endParaRPr>
          </a:p>
        </p:txBody>
      </p:sp>
      <p:sp>
        <p:nvSpPr>
          <p:cNvPr id="21"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a:t>P3.1 - Create a </a:t>
            </a:r>
            <a:r>
              <a:rPr lang="en-GB" sz="2400" dirty="0">
                <a:cs typeface="Calibri" pitchFamily="34" charset="0"/>
              </a:rPr>
              <a:t>2D Animation with Soundtrack- </a:t>
            </a:r>
            <a:r>
              <a:rPr lang="en-GB" sz="2400" dirty="0"/>
              <a:t>Principles</a:t>
            </a:r>
            <a:endParaRPr lang="en-GB" sz="2400" dirty="0"/>
          </a:p>
        </p:txBody>
      </p:sp>
      <p:pic>
        <p:nvPicPr>
          <p:cNvPr id="3" name="nonsym-bug-good.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7202016" y="666986"/>
            <a:ext cx="1762472" cy="1321854"/>
          </a:xfrm>
          <a:prstGeom prst="rect">
            <a:avLst/>
          </a:prstGeom>
        </p:spPr>
      </p:pic>
      <p:pic>
        <p:nvPicPr>
          <p:cNvPr id="5" name="weight-bug-heavy.avi">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12"/>
          <a:stretch>
            <a:fillRect/>
          </a:stretch>
        </p:blipFill>
        <p:spPr>
          <a:xfrm>
            <a:off x="7229822" y="2179154"/>
            <a:ext cx="1762472" cy="1321854"/>
          </a:xfrm>
          <a:prstGeom prst="rect">
            <a:avLst/>
          </a:prstGeom>
        </p:spPr>
      </p:pic>
      <p:pic>
        <p:nvPicPr>
          <p:cNvPr id="6" name="anticip-bug-jump.avi">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3"/>
          <a:stretch>
            <a:fillRect/>
          </a:stretch>
        </p:blipFill>
        <p:spPr>
          <a:xfrm>
            <a:off x="7236296" y="5085184"/>
            <a:ext cx="1762472" cy="1321854"/>
          </a:xfrm>
          <a:prstGeom prst="rect">
            <a:avLst/>
          </a:prstGeom>
        </p:spPr>
      </p:pic>
      <p:pic>
        <p:nvPicPr>
          <p:cNvPr id="9" name="weight-ball.avi">
            <a:hlinkClick r:id="" action="ppaction://media"/>
          </p:cNvPr>
          <p:cNvPicPr>
            <a:picLocks noChangeAspect="1"/>
          </p:cNvPicPr>
          <p:nvPr>
            <a:videoFile r:link="rId8"/>
            <p:extLst>
              <p:ext uri="{DAA4B4D4-6D71-4841-9C94-3DE7FCFB9230}">
                <p14:media xmlns:p14="http://schemas.microsoft.com/office/powerpoint/2010/main" r:embed="rId7"/>
              </p:ext>
            </p:extLst>
          </p:nvPr>
        </p:nvPicPr>
        <p:blipFill>
          <a:blip r:embed="rId14"/>
          <a:stretch>
            <a:fillRect/>
          </a:stretch>
        </p:blipFill>
        <p:spPr>
          <a:xfrm>
            <a:off x="7202016" y="3595092"/>
            <a:ext cx="1833736" cy="1428750"/>
          </a:xfrm>
          <a:prstGeom prst="rect">
            <a:avLst/>
          </a:prstGeom>
        </p:spPr>
      </p:pic>
    </p:spTree>
    <p:extLst>
      <p:ext uri="{BB962C8B-B14F-4D97-AF65-F5344CB8AC3E}">
        <p14:creationId xmlns:p14="http://schemas.microsoft.com/office/powerpoint/2010/main" val="1755656463"/>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vol="80000">
                <p:cTn id="13" fill="hold" display="0">
                  <p:stCondLst>
                    <p:cond delay="indefinite"/>
                  </p:stCondLst>
                </p:cTn>
                <p:tgtEl>
                  <p:spTgt spid="5"/>
                </p:tgtEl>
              </p:cMediaNode>
            </p:video>
            <p:seq concurrent="1" nextAc="seek">
              <p:cTn id="14" restart="whenNotActive" fill="hold" evtFilter="cancelBubble" nodeType="interactiveSeq">
                <p:stCondLst>
                  <p:cond evt="onClick" delay="0">
                    <p:tgtEl>
                      <p:spTgt spid="6"/>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6"/>
                                        </p:tgtEl>
                                      </p:cBhvr>
                                    </p:cmd>
                                  </p:childTnLst>
                                </p:cTn>
                              </p:par>
                            </p:childTnLst>
                          </p:cTn>
                        </p:par>
                      </p:childTnLst>
                    </p:cTn>
                  </p:par>
                </p:childTnLst>
              </p:cTn>
              <p:nextCondLst>
                <p:cond evt="onClick" delay="0">
                  <p:tgtEl>
                    <p:spTgt spid="6"/>
                  </p:tgtEl>
                </p:cond>
              </p:nextCondLst>
            </p:seq>
            <p:video>
              <p:cMediaNode vol="80000">
                <p:cTn id="19" fill="hold" display="0">
                  <p:stCondLst>
                    <p:cond delay="indefinite"/>
                  </p:stCondLst>
                </p:cTn>
                <p:tgtEl>
                  <p:spTgt spid="6"/>
                </p:tgtEl>
              </p:cMediaNode>
            </p:video>
            <p:seq concurrent="1" nextAc="seek">
              <p:cTn id="20" restart="whenNotActive" fill="hold" evtFilter="cancelBubble" nodeType="interactiveSeq">
                <p:stCondLst>
                  <p:cond evt="onClick" delay="0">
                    <p:tgtEl>
                      <p:spTgt spid="9"/>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9"/>
                                        </p:tgtEl>
                                      </p:cBhvr>
                                    </p:cmd>
                                  </p:childTnLst>
                                </p:cTn>
                              </p:par>
                            </p:childTnLst>
                          </p:cTn>
                        </p:par>
                      </p:childTnLst>
                    </p:cTn>
                  </p:par>
                </p:childTnLst>
              </p:cTn>
              <p:nextCondLst>
                <p:cond evt="onClick" delay="0">
                  <p:tgtEl>
                    <p:spTgt spid="9"/>
                  </p:tgtEl>
                </p:cond>
              </p:nextCondLst>
            </p:seq>
            <p:video>
              <p:cMediaNode vol="80000">
                <p:cTn id="25" fill="hold" display="0">
                  <p:stCondLst>
                    <p:cond delay="indefinite"/>
                  </p:stCondLst>
                </p:cTn>
                <p:tgtEl>
                  <p:spTgt spid="9"/>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17298</TotalTime>
  <Words>2667</Words>
  <Application>Microsoft Office PowerPoint</Application>
  <PresentationFormat>On-screen Show (4:3)</PresentationFormat>
  <Paragraphs>199</Paragraphs>
  <Slides>13</Slides>
  <Notes>10</Notes>
  <HiddenSlides>0</HiddenSlides>
  <MMClips>12</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Unit 16</vt:lpstr>
      <vt:lpstr>LO3 - Assessment Criteria</vt:lpstr>
      <vt:lpstr>Assessment Criteria P3, M3 and D3</vt:lpstr>
      <vt:lpstr>LO3 - Producing a 2D Animation with Soundtrack - Scenario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LO3 -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389</cp:revision>
  <dcterms:created xsi:type="dcterms:W3CDTF">2010-12-28T13:51:34Z</dcterms:created>
  <dcterms:modified xsi:type="dcterms:W3CDTF">2014-08-05T13:35:45Z</dcterms:modified>
</cp:coreProperties>
</file>